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notesMasterIdLst>
    <p:notesMasterId r:id="rId47"/>
  </p:notesMasterIdLst>
  <p:handoutMasterIdLst>
    <p:handoutMasterId r:id="rId48"/>
  </p:handoutMasterIdLst>
  <p:sldIdLst>
    <p:sldId id="256" r:id="rId5"/>
    <p:sldId id="257" r:id="rId6"/>
    <p:sldId id="280" r:id="rId7"/>
    <p:sldId id="281" r:id="rId8"/>
    <p:sldId id="282" r:id="rId9"/>
    <p:sldId id="291" r:id="rId10"/>
    <p:sldId id="290" r:id="rId11"/>
    <p:sldId id="283" r:id="rId12"/>
    <p:sldId id="284" r:id="rId13"/>
    <p:sldId id="292" r:id="rId14"/>
    <p:sldId id="320" r:id="rId15"/>
    <p:sldId id="285" r:id="rId16"/>
    <p:sldId id="288" r:id="rId17"/>
    <p:sldId id="286" r:id="rId18"/>
    <p:sldId id="287" r:id="rId19"/>
    <p:sldId id="293" r:id="rId20"/>
    <p:sldId id="273" r:id="rId21"/>
    <p:sldId id="295" r:id="rId22"/>
    <p:sldId id="294" r:id="rId23"/>
    <p:sldId id="296" r:id="rId24"/>
    <p:sldId id="298" r:id="rId25"/>
    <p:sldId id="299" r:id="rId26"/>
    <p:sldId id="302" r:id="rId27"/>
    <p:sldId id="300" r:id="rId28"/>
    <p:sldId id="304" r:id="rId29"/>
    <p:sldId id="305" r:id="rId30"/>
    <p:sldId id="306" r:id="rId31"/>
    <p:sldId id="321" r:id="rId32"/>
    <p:sldId id="307" r:id="rId33"/>
    <p:sldId id="297" r:id="rId34"/>
    <p:sldId id="308" r:id="rId35"/>
    <p:sldId id="322" r:id="rId36"/>
    <p:sldId id="309" r:id="rId37"/>
    <p:sldId id="310" r:id="rId38"/>
    <p:sldId id="312" r:id="rId39"/>
    <p:sldId id="323" r:id="rId40"/>
    <p:sldId id="313" r:id="rId41"/>
    <p:sldId id="315" r:id="rId42"/>
    <p:sldId id="316" r:id="rId43"/>
    <p:sldId id="317" r:id="rId44"/>
    <p:sldId id="318" r:id="rId45"/>
    <p:sldId id="319" r:id="rId46"/>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00FF"/>
    <a:srgbClr val="99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84991" autoAdjust="0"/>
  </p:normalViewPr>
  <p:slideViewPr>
    <p:cSldViewPr>
      <p:cViewPr varScale="1">
        <p:scale>
          <a:sx n="103" d="100"/>
          <a:sy n="103" d="100"/>
        </p:scale>
        <p:origin x="-96" y="-408"/>
      </p:cViewPr>
      <p:guideLst>
        <p:guide orient="horz" pos="2160"/>
        <p:guide pos="3839"/>
      </p:guideLst>
    </p:cSldViewPr>
  </p:slideViewPr>
  <p:notesTextViewPr>
    <p:cViewPr>
      <p:scale>
        <a:sx n="1" d="1"/>
        <a:sy n="1" d="1"/>
      </p:scale>
      <p:origin x="0" y="0"/>
    </p:cViewPr>
  </p:notesTextViewPr>
  <p:notesViewPr>
    <p:cSldViewPr showGuides="1">
      <p:cViewPr varScale="1">
        <p:scale>
          <a:sx n="63" d="100"/>
          <a:sy n="63" d="100"/>
        </p:scale>
        <p:origin x="198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4AA43A-3F76-4A13-9CD6-36134EB429E3}" type="datetimeFigureOut">
              <a:rPr lang="en-US"/>
              <a:t>2/21/2013</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50423A-8BCE-448E-A97B-03A88B2B12C1}" type="slidenum">
              <a:rPr/>
              <a:t>‹#›</a:t>
            </a:fld>
            <a:endParaRPr/>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674A4F-2B7A-4ECB-A400-260B2FFC03C1}" type="datetimeFigureOut">
              <a:rPr lang="en-US"/>
              <a:t>2/21/2013</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F2A70B-78F2-4DCF-B53B-C990D2FAFB8A}" type="slidenum">
              <a:rPr/>
              <a:t>‹#›</a:t>
            </a:fld>
            <a:endParaRPr/>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a:t>
            </a:r>
            <a:r>
              <a:rPr lang="en-US" baseline="0" dirty="0" smtClean="0"/>
              <a:t> the course of the morning we will be using the question box  - as questions arise, please don’t hesitate to write them down.</a:t>
            </a:r>
          </a:p>
          <a:p>
            <a:endParaRPr lang="en-US" baseline="0" dirty="0" smtClean="0"/>
          </a:p>
          <a:p>
            <a:r>
              <a:rPr lang="en-US" baseline="0" dirty="0" smtClean="0"/>
              <a:t>Just to get the conversation going, we’ll give you a chance catch up with your table group and to get to know them a bit better</a:t>
            </a:r>
            <a:endParaRPr lang="en-CA" dirty="0"/>
          </a:p>
        </p:txBody>
      </p:sp>
      <p:sp>
        <p:nvSpPr>
          <p:cNvPr id="4" name="Slide Number Placeholder 3"/>
          <p:cNvSpPr>
            <a:spLocks noGrp="1"/>
          </p:cNvSpPr>
          <p:nvPr>
            <p:ph type="sldNum" sz="quarter" idx="10"/>
          </p:nvPr>
        </p:nvSpPr>
        <p:spPr/>
        <p:txBody>
          <a:bodyPr/>
          <a:lstStyle/>
          <a:p>
            <a:fld id="{01F2A70B-78F2-4DCF-B53B-C990D2FAFB8A}" type="slidenum">
              <a:rPr lang="en-CA" smtClean="0"/>
              <a:t>3</a:t>
            </a:fld>
            <a:endParaRPr lang="en-CA"/>
          </a:p>
        </p:txBody>
      </p:sp>
    </p:spTree>
    <p:extLst>
      <p:ext uri="{BB962C8B-B14F-4D97-AF65-F5344CB8AC3E}">
        <p14:creationId xmlns:p14="http://schemas.microsoft.com/office/powerpoint/2010/main" val="11624910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 about Rowe’s </a:t>
            </a:r>
            <a:r>
              <a:rPr lang="en-US" dirty="0" err="1" smtClean="0"/>
              <a:t>reserach</a:t>
            </a:r>
            <a:endParaRPr lang="en-CA" dirty="0"/>
          </a:p>
        </p:txBody>
      </p:sp>
      <p:sp>
        <p:nvSpPr>
          <p:cNvPr id="4" name="Slide Number Placeholder 3"/>
          <p:cNvSpPr>
            <a:spLocks noGrp="1"/>
          </p:cNvSpPr>
          <p:nvPr>
            <p:ph type="sldNum" sz="quarter" idx="10"/>
          </p:nvPr>
        </p:nvSpPr>
        <p:spPr/>
        <p:txBody>
          <a:bodyPr/>
          <a:lstStyle/>
          <a:p>
            <a:fld id="{01F2A70B-78F2-4DCF-B53B-C990D2FAFB8A}" type="slidenum">
              <a:rPr lang="en-CA" smtClean="0"/>
              <a:t>30</a:t>
            </a:fld>
            <a:endParaRPr lang="en-CA"/>
          </a:p>
        </p:txBody>
      </p:sp>
    </p:spTree>
    <p:extLst>
      <p:ext uri="{BB962C8B-B14F-4D97-AF65-F5344CB8AC3E}">
        <p14:creationId xmlns:p14="http://schemas.microsoft.com/office/powerpoint/2010/main" val="10613813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Jerry - energizer</a:t>
            </a:r>
            <a:endParaRPr lang="en-CA" dirty="0"/>
          </a:p>
        </p:txBody>
      </p:sp>
      <p:sp>
        <p:nvSpPr>
          <p:cNvPr id="4" name="Slide Number Placeholder 3"/>
          <p:cNvSpPr>
            <a:spLocks noGrp="1"/>
          </p:cNvSpPr>
          <p:nvPr>
            <p:ph type="sldNum" sz="quarter" idx="10"/>
          </p:nvPr>
        </p:nvSpPr>
        <p:spPr/>
        <p:txBody>
          <a:bodyPr/>
          <a:lstStyle/>
          <a:p>
            <a:fld id="{01F2A70B-78F2-4DCF-B53B-C990D2FAFB8A}" type="slidenum">
              <a:rPr lang="en-CA" smtClean="0"/>
              <a:t>9</a:t>
            </a:fld>
            <a:endParaRPr lang="en-CA"/>
          </a:p>
        </p:txBody>
      </p:sp>
    </p:spTree>
    <p:extLst>
      <p:ext uri="{BB962C8B-B14F-4D97-AF65-F5344CB8AC3E}">
        <p14:creationId xmlns:p14="http://schemas.microsoft.com/office/powerpoint/2010/main" val="2149912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endParaRPr lang="en-CA" dirty="0"/>
          </a:p>
        </p:txBody>
      </p:sp>
      <p:sp>
        <p:nvSpPr>
          <p:cNvPr id="4" name="Slide Number Placeholder 3"/>
          <p:cNvSpPr>
            <a:spLocks noGrp="1"/>
          </p:cNvSpPr>
          <p:nvPr>
            <p:ph type="sldNum" sz="quarter" idx="10"/>
          </p:nvPr>
        </p:nvSpPr>
        <p:spPr/>
        <p:txBody>
          <a:bodyPr/>
          <a:lstStyle/>
          <a:p>
            <a:fld id="{01F2A70B-78F2-4DCF-B53B-C990D2FAFB8A}" type="slidenum">
              <a:rPr lang="en-CA" smtClean="0"/>
              <a:t>10</a:t>
            </a:fld>
            <a:endParaRPr lang="en-CA"/>
          </a:p>
        </p:txBody>
      </p:sp>
    </p:spTree>
    <p:extLst>
      <p:ext uri="{BB962C8B-B14F-4D97-AF65-F5344CB8AC3E}">
        <p14:creationId xmlns:p14="http://schemas.microsoft.com/office/powerpoint/2010/main" val="15185435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01F2A70B-78F2-4DCF-B53B-C990D2FAFB8A}" type="slidenum">
              <a:rPr lang="en-CA" smtClean="0"/>
              <a:t>11</a:t>
            </a:fld>
            <a:endParaRPr lang="en-CA"/>
          </a:p>
        </p:txBody>
      </p:sp>
    </p:spTree>
    <p:extLst>
      <p:ext uri="{BB962C8B-B14F-4D97-AF65-F5344CB8AC3E}">
        <p14:creationId xmlns:p14="http://schemas.microsoft.com/office/powerpoint/2010/main" val="34808370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20 min</a:t>
            </a:r>
            <a:endParaRPr lang="en-CA" dirty="0"/>
          </a:p>
        </p:txBody>
      </p:sp>
      <p:sp>
        <p:nvSpPr>
          <p:cNvPr id="4" name="Slide Number Placeholder 3"/>
          <p:cNvSpPr>
            <a:spLocks noGrp="1"/>
          </p:cNvSpPr>
          <p:nvPr>
            <p:ph type="sldNum" sz="quarter" idx="10"/>
          </p:nvPr>
        </p:nvSpPr>
        <p:spPr/>
        <p:txBody>
          <a:bodyPr/>
          <a:lstStyle/>
          <a:p>
            <a:fld id="{01F2A70B-78F2-4DCF-B53B-C990D2FAFB8A}" type="slidenum">
              <a:rPr lang="en-CA" smtClean="0"/>
              <a:t>14</a:t>
            </a:fld>
            <a:endParaRPr lang="en-CA"/>
          </a:p>
        </p:txBody>
      </p:sp>
    </p:spTree>
    <p:extLst>
      <p:ext uri="{BB962C8B-B14F-4D97-AF65-F5344CB8AC3E}">
        <p14:creationId xmlns:p14="http://schemas.microsoft.com/office/powerpoint/2010/main" val="32739635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01F2A70B-78F2-4DCF-B53B-C990D2FAFB8A}" type="slidenum">
              <a:rPr lang="en-CA" smtClean="0"/>
              <a:t>15</a:t>
            </a:fld>
            <a:endParaRPr lang="en-CA"/>
          </a:p>
        </p:txBody>
      </p:sp>
    </p:spTree>
    <p:extLst>
      <p:ext uri="{BB962C8B-B14F-4D97-AF65-F5344CB8AC3E}">
        <p14:creationId xmlns:p14="http://schemas.microsoft.com/office/powerpoint/2010/main" val="9436058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notebook </a:t>
            </a:r>
            <a:r>
              <a:rPr lang="en-US" baseline="0" dirty="0" smtClean="0"/>
              <a:t>file</a:t>
            </a:r>
          </a:p>
          <a:p>
            <a:r>
              <a:rPr lang="en-US" baseline="0" dirty="0" smtClean="0"/>
              <a:t>A similar process was used at the SS-LST but using the LST visual. As you think about supporting your school’s goals, you may find that your team has different strengths which may mean, depending on the process used, different individuals may take the lead.  </a:t>
            </a:r>
          </a:p>
          <a:p>
            <a:endParaRPr lang="en-US" baseline="0" dirty="0" smtClean="0"/>
          </a:p>
          <a:p>
            <a:r>
              <a:rPr lang="en-US" baseline="0" dirty="0" smtClean="0"/>
              <a:t>This is a reflective activity right now – as you think about the work you do, who is the MRP? How are these processes divided or shared?</a:t>
            </a:r>
          </a:p>
          <a:p>
            <a:endParaRPr lang="en-US" baseline="0" dirty="0" smtClean="0"/>
          </a:p>
          <a:p>
            <a:r>
              <a:rPr lang="en-US" baseline="0" dirty="0" smtClean="0"/>
              <a:t>10-15 minutes</a:t>
            </a:r>
            <a:endParaRPr lang="en-CA" dirty="0"/>
          </a:p>
        </p:txBody>
      </p:sp>
      <p:sp>
        <p:nvSpPr>
          <p:cNvPr id="4" name="Slide Number Placeholder 3"/>
          <p:cNvSpPr>
            <a:spLocks noGrp="1"/>
          </p:cNvSpPr>
          <p:nvPr>
            <p:ph type="sldNum" sz="quarter" idx="10"/>
          </p:nvPr>
        </p:nvSpPr>
        <p:spPr/>
        <p:txBody>
          <a:bodyPr/>
          <a:lstStyle/>
          <a:p>
            <a:fld id="{01F2A70B-78F2-4DCF-B53B-C990D2FAFB8A}" type="slidenum">
              <a:rPr lang="en-CA" smtClean="0"/>
              <a:t>17</a:t>
            </a:fld>
            <a:endParaRPr lang="en-CA"/>
          </a:p>
        </p:txBody>
      </p:sp>
    </p:spTree>
    <p:extLst>
      <p:ext uri="{BB962C8B-B14F-4D97-AF65-F5344CB8AC3E}">
        <p14:creationId xmlns:p14="http://schemas.microsoft.com/office/powerpoint/2010/main" val="142935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 dots each</a:t>
            </a:r>
            <a:endParaRPr lang="en-CA" dirty="0"/>
          </a:p>
        </p:txBody>
      </p:sp>
      <p:sp>
        <p:nvSpPr>
          <p:cNvPr id="4" name="Slide Number Placeholder 3"/>
          <p:cNvSpPr>
            <a:spLocks noGrp="1"/>
          </p:cNvSpPr>
          <p:nvPr>
            <p:ph type="sldNum" sz="quarter" idx="10"/>
          </p:nvPr>
        </p:nvSpPr>
        <p:spPr/>
        <p:txBody>
          <a:bodyPr/>
          <a:lstStyle/>
          <a:p>
            <a:fld id="{01F2A70B-78F2-4DCF-B53B-C990D2FAFB8A}" type="slidenum">
              <a:rPr lang="en-CA" smtClean="0"/>
              <a:t>19</a:t>
            </a:fld>
            <a:endParaRPr lang="en-CA"/>
          </a:p>
        </p:txBody>
      </p:sp>
    </p:spTree>
    <p:extLst>
      <p:ext uri="{BB962C8B-B14F-4D97-AF65-F5344CB8AC3E}">
        <p14:creationId xmlns:p14="http://schemas.microsoft.com/office/powerpoint/2010/main" val="15318480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Jensen, Brain-based</a:t>
            </a:r>
            <a:r>
              <a:rPr lang="en-US" baseline="0" dirty="0" smtClean="0"/>
              <a:t> learning</a:t>
            </a:r>
            <a:endParaRPr lang="en-CA" dirty="0"/>
          </a:p>
        </p:txBody>
      </p:sp>
      <p:sp>
        <p:nvSpPr>
          <p:cNvPr id="4" name="Slide Number Placeholder 3"/>
          <p:cNvSpPr>
            <a:spLocks noGrp="1"/>
          </p:cNvSpPr>
          <p:nvPr>
            <p:ph type="sldNum" sz="quarter" idx="10"/>
          </p:nvPr>
        </p:nvSpPr>
        <p:spPr/>
        <p:txBody>
          <a:bodyPr/>
          <a:lstStyle/>
          <a:p>
            <a:fld id="{01F2A70B-78F2-4DCF-B53B-C990D2FAFB8A}" type="slidenum">
              <a:rPr lang="en-CA" smtClean="0"/>
              <a:t>29</a:t>
            </a:fld>
            <a:endParaRPr lang="en-CA"/>
          </a:p>
        </p:txBody>
      </p:sp>
    </p:spTree>
    <p:extLst>
      <p:ext uri="{BB962C8B-B14F-4D97-AF65-F5344CB8AC3E}">
        <p14:creationId xmlns:p14="http://schemas.microsoft.com/office/powerpoint/2010/main" val="3000135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2413" y="1905000"/>
            <a:ext cx="9144000" cy="2667000"/>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1522413" y="5105400"/>
            <a:ext cx="9143999" cy="1066800"/>
          </a:xfrm>
        </p:spPr>
        <p:txBody>
          <a:bodyPr/>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grpSp>
        <p:nvGrpSpPr>
          <p:cNvPr id="256" name="line"/>
          <p:cNvGrpSpPr/>
          <p:nvPr/>
        </p:nvGrpSpPr>
        <p:grpSpPr bwMode="invGray">
          <a:xfrm>
            <a:off x="1584896" y="4724400"/>
            <a:ext cx="8631936" cy="64008"/>
            <a:chOff x="-4110038" y="2703513"/>
            <a:chExt cx="17394239" cy="160336"/>
          </a:xfrm>
          <a:solidFill>
            <a:schemeClr val="accent1"/>
          </a:solidFill>
        </p:grpSpPr>
        <p:sp>
          <p:nvSpPr>
            <p:cNvPr id="257"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8"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9"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0"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1"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2"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3"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4"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5"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6"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7"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8"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9"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0"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1"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2"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3"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4"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5"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6"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7"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8"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9"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0"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1"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2"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3"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4"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5"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6"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7"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8"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9"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0"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1"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2"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3"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4"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5"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6"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1"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2"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3"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4"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5"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6"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7"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8"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9"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0"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1"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2"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3"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4"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5"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6"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7"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8"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9"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0"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1"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2"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3"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4"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5"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6"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7"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8"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9"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0"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1"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2"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3"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4"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5"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6"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7"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8"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9"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0"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1"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2"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3"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4"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5"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6"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7"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8"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9"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0"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1"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2"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3"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4"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5"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6"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7"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8"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9"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0"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1"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2"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3"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4"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5"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6"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7"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8"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9"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0"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1"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2"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3"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4"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5"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6"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7"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8"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9"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grpSp>
    </p:spTree>
    <p:extLst>
      <p:ext uri="{BB962C8B-B14F-4D97-AF65-F5344CB8AC3E}">
        <p14:creationId xmlns:p14="http://schemas.microsoft.com/office/powerpoint/2010/main" val="67435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line"/>
          <p:cNvGrpSpPr/>
          <p:nvPr/>
        </p:nvGrpSpPr>
        <p:grpSpPr bwMode="invGray">
          <a:xfrm>
            <a:off x="1522413" y="1514475"/>
            <a:ext cx="10569575" cy="64008"/>
            <a:chOff x="1522413" y="1514475"/>
            <a:chExt cx="10569575" cy="64008"/>
          </a:xfrm>
        </p:grpSpPr>
        <p:sp>
          <p:nvSpPr>
            <p:cNvPr id="8" name="Freeform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 name="Freeform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0" name="Freeform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956816">
              <a:defRPr/>
            </a:lvl6pPr>
            <a:lvl7pPr marL="1956816">
              <a:defRPr/>
            </a:lvl7pPr>
            <a:lvl8pPr marL="1956816">
              <a:defRPr/>
            </a:lvl8pPr>
            <a:lvl9pPr marL="1956816">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AFE8FB1-0A7A-443E-AAF7-31D4FA1AA312}" type="datetimeFigureOut">
              <a:rPr lang="en-US"/>
              <a:t>2/21/2013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12679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 name="line"/>
          <p:cNvGrpSpPr/>
          <p:nvPr/>
        </p:nvGrpSpPr>
        <p:grpSpPr bwMode="invGray">
          <a:xfrm rot="5400000">
            <a:off x="6864412" y="3472598"/>
            <a:ext cx="6492240" cy="64008"/>
            <a:chOff x="1522413" y="1514475"/>
            <a:chExt cx="10569575" cy="64008"/>
          </a:xfrm>
        </p:grpSpPr>
        <p:sp>
          <p:nvSpPr>
            <p:cNvPr id="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Vertical Title 1"/>
          <p:cNvSpPr>
            <a:spLocks noGrp="1"/>
          </p:cNvSpPr>
          <p:nvPr>
            <p:ph type="title" orient="vert"/>
          </p:nvPr>
        </p:nvSpPr>
        <p:spPr>
          <a:xfrm>
            <a:off x="10361612" y="274639"/>
            <a:ext cx="1371600" cy="590174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8012" y="277813"/>
            <a:ext cx="9144001" cy="5898573"/>
          </a:xfrm>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AFE8FB1-0A7A-443E-AAF7-31D4FA1AA312}" type="datetimeFigureOut">
              <a:rPr lang="en-US"/>
              <a:t>2/21/2013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21179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167" name="line"/>
          <p:cNvGrpSpPr/>
          <p:nvPr/>
        </p:nvGrpSpPr>
        <p:grpSpPr bwMode="invGray">
          <a:xfrm>
            <a:off x="1522413" y="1514475"/>
            <a:ext cx="10569575" cy="64008"/>
            <a:chOff x="1522413" y="1514475"/>
            <a:chExt cx="10569575" cy="64008"/>
          </a:xfrm>
        </p:grpSpPr>
        <p:sp>
          <p:nvSpPr>
            <p:cNvPr id="16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a:xfrm>
            <a:off x="1522414" y="274638"/>
            <a:ext cx="9143998" cy="1020762"/>
          </a:xfrm>
        </p:spPr>
        <p:txBody>
          <a:bodyPr/>
          <a:lstStyle/>
          <a:p>
            <a:r>
              <a:rPr lang="en-US" smtClean="0"/>
              <a:t>Click to edit Master title style</a:t>
            </a:r>
            <a:endParaRPr/>
          </a:p>
        </p:txBody>
      </p:sp>
      <p:sp>
        <p:nvSpPr>
          <p:cNvPr id="3" name="Content Placeholder 2"/>
          <p:cNvSpPr>
            <a:spLocks noGrp="1"/>
          </p:cNvSpPr>
          <p:nvPr>
            <p:ph idx="1"/>
          </p:nvPr>
        </p:nvSpPr>
        <p:spPr/>
        <p:txBody>
          <a:bodyPr/>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AFE8FB1-0A7A-443E-AAF7-31D4FA1AA312}" type="datetimeFigureOut">
              <a:rPr lang="en-US"/>
              <a:t>2/21/2013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614472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255" name="line"/>
          <p:cNvGrpSpPr/>
          <p:nvPr/>
        </p:nvGrpSpPr>
        <p:grpSpPr bwMode="invGray">
          <a:xfrm>
            <a:off x="1584896" y="4724400"/>
            <a:ext cx="8631936" cy="64008"/>
            <a:chOff x="-4110038" y="2703513"/>
            <a:chExt cx="17394239" cy="160336"/>
          </a:xfrm>
          <a:solidFill>
            <a:schemeClr val="accent1"/>
          </a:solidFill>
        </p:grpSpPr>
        <p:sp>
          <p:nvSpPr>
            <p:cNvPr id="256"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7"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8"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9"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0"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1"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2"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3"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4"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5"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6"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7"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8"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9"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0"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1"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2"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3"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4"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5"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6"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7"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8"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9"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0"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1"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2"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3"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4"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5"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6"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7"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8"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9"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0"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1"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2"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3"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4"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5"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6"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1"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2"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3"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4"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5"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6"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7"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8"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9"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0"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1"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2"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3"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4"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5"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6"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7"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8"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9"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0"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1"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2"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3"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4"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5"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6"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7"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8"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9"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0"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1"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2"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3"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4"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5"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6"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7"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8"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9"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0"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1"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2"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3"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4"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5"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6"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7"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8"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9"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0"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1"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2"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3"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4"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5"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6"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7"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8"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9"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0"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1"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2"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3"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4"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5"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6"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7"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8"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9"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0"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1"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2"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3"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4"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5"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6"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7"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8"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title"/>
          </p:nvPr>
        </p:nvSpPr>
        <p:spPr>
          <a:xfrm>
            <a:off x="1522413" y="1905000"/>
            <a:ext cx="9144000" cy="2667000"/>
          </a:xfrm>
        </p:spPr>
        <p:txBody>
          <a:bodyPr anchor="b">
            <a:noAutofit/>
          </a:bodyPr>
          <a:lstStyle>
            <a:lvl1pPr algn="l">
              <a:defRPr sz="4400" b="0" cap="none" baseline="0"/>
            </a:lvl1pPr>
          </a:lstStyle>
          <a:p>
            <a:r>
              <a:rPr lang="en-US" smtClean="0"/>
              <a:t>Click to edit Master title style</a:t>
            </a:r>
            <a:endParaRPr/>
          </a:p>
        </p:txBody>
      </p:sp>
      <p:sp>
        <p:nvSpPr>
          <p:cNvPr id="3" name="Text Placeholder 2"/>
          <p:cNvSpPr>
            <a:spLocks noGrp="1"/>
          </p:cNvSpPr>
          <p:nvPr>
            <p:ph type="body" idx="1"/>
          </p:nvPr>
        </p:nvSpPr>
        <p:spPr>
          <a:xfrm>
            <a:off x="1522413" y="5102525"/>
            <a:ext cx="9143999" cy="1069675"/>
          </a:xfrm>
        </p:spPr>
        <p:txBody>
          <a:bodyPr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FE8FB1-0A7A-443E-AAF7-31D4FA1AA312}" type="datetimeFigureOut">
              <a:rPr lang="en-US"/>
              <a:t>2/21/2013</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405879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158" name="line"/>
          <p:cNvGrpSpPr/>
          <p:nvPr/>
        </p:nvGrpSpPr>
        <p:grpSpPr bwMode="invGray">
          <a:xfrm>
            <a:off x="1522413" y="1514475"/>
            <a:ext cx="10569575" cy="64008"/>
            <a:chOff x="1522413" y="1514475"/>
            <a:chExt cx="10569575" cy="64008"/>
          </a:xfrm>
        </p:grpSpPr>
        <p:sp>
          <p:nvSpPr>
            <p:cNvPr id="159"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0"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1"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a:xfrm>
            <a:off x="1522414" y="274638"/>
            <a:ext cx="9143998" cy="1020762"/>
          </a:xfrm>
        </p:spPr>
        <p:txBody>
          <a:bodyPr/>
          <a:lstStyle/>
          <a:p>
            <a:r>
              <a:rPr lang="en-US" smtClean="0"/>
              <a:t>Click to edit Master title style</a:t>
            </a:r>
            <a:endParaRPr/>
          </a:p>
        </p:txBody>
      </p:sp>
      <p:sp>
        <p:nvSpPr>
          <p:cNvPr id="3" name="Content Placeholder 2"/>
          <p:cNvSpPr>
            <a:spLocks noGrp="1"/>
          </p:cNvSpPr>
          <p:nvPr>
            <p:ph sz="half" idx="1"/>
          </p:nvPr>
        </p:nvSpPr>
        <p:spPr>
          <a:xfrm>
            <a:off x="1522413" y="1905000"/>
            <a:ext cx="4419599"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46815" y="1905000"/>
            <a:ext cx="4419598"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AFE8FB1-0A7A-443E-AAF7-31D4FA1AA312}" type="datetimeFigureOut">
              <a:rPr lang="en-US"/>
              <a:t>2/21/2013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168329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60" name="line"/>
          <p:cNvGrpSpPr/>
          <p:nvPr/>
        </p:nvGrpSpPr>
        <p:grpSpPr bwMode="invGray">
          <a:xfrm>
            <a:off x="1522413" y="1514475"/>
            <a:ext cx="10569575" cy="64008"/>
            <a:chOff x="1522413" y="1514475"/>
            <a:chExt cx="10569575" cy="64008"/>
          </a:xfrm>
        </p:grpSpPr>
        <p:sp>
          <p:nvSpPr>
            <p:cNvPr id="161" name="Freeform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3"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4"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a:xfrm>
            <a:off x="1522414" y="274638"/>
            <a:ext cx="9143998" cy="1020762"/>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22413"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22413" y="2819399"/>
            <a:ext cx="4416552" cy="3352801"/>
          </a:xfrm>
        </p:spPr>
        <p:txBody>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49860"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49860" y="2819399"/>
            <a:ext cx="4416552" cy="3352801"/>
          </a:xfrm>
        </p:spPr>
        <p:txBody>
          <a:bodyPr/>
          <a:lstStyle>
            <a:lvl1pPr>
              <a:defRPr sz="2400"/>
            </a:lvl1pPr>
            <a:lvl2pPr>
              <a:defRPr sz="2000"/>
            </a:lvl2pPr>
            <a:lvl3pPr>
              <a:defRPr sz="1800"/>
            </a:lvl3pPr>
            <a:lvl4pPr>
              <a:defRPr sz="1600"/>
            </a:lvl4pPr>
            <a:lvl5pPr marL="1956816">
              <a:defRPr sz="1600"/>
            </a:lvl5pPr>
            <a:lvl6pPr marL="1956816">
              <a:defRPr sz="1600"/>
            </a:lvl6pPr>
            <a:lvl7pPr marL="1956816">
              <a:defRPr sz="1600"/>
            </a:lvl7pPr>
            <a:lvl8pPr marL="1956816">
              <a:defRPr sz="1600"/>
            </a:lvl8pPr>
            <a:lvl9pPr marL="1956816">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AFE8FB1-0A7A-443E-AAF7-31D4FA1AA312}" type="datetimeFigureOut">
              <a:rPr lang="en-US"/>
              <a:t>2/21/2013</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418249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56" name="line"/>
          <p:cNvGrpSpPr/>
          <p:nvPr/>
        </p:nvGrpSpPr>
        <p:grpSpPr bwMode="invGray">
          <a:xfrm>
            <a:off x="1522413" y="1514475"/>
            <a:ext cx="10569575" cy="64008"/>
            <a:chOff x="1522413" y="1514475"/>
            <a:chExt cx="10569575" cy="64008"/>
          </a:xfrm>
        </p:grpSpPr>
        <p:sp>
          <p:nvSpPr>
            <p:cNvPr id="157"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8"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9"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0"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1"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AFE8FB1-0A7A-443E-AAF7-31D4FA1AA312}" type="datetimeFigureOut">
              <a:rPr lang="en-US"/>
              <a:t>2/21/2013</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531561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FE8FB1-0A7A-443E-AAF7-31D4FA1AA312}" type="datetimeFigureOut">
              <a:rPr lang="en-US"/>
              <a:t>2/21/2013</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140596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615" name="frame"/>
          <p:cNvGrpSpPr/>
          <p:nvPr/>
        </p:nvGrpSpPr>
        <p:grpSpPr bwMode="invGray">
          <a:xfrm>
            <a:off x="4417839" y="1630821"/>
            <a:ext cx="6291028" cy="4575885"/>
            <a:chOff x="4417839" y="1630821"/>
            <a:chExt cx="6291028" cy="4575885"/>
          </a:xfrm>
        </p:grpSpPr>
        <p:grpSp>
          <p:nvGrpSpPr>
            <p:cNvPr id="616" name="Group 615"/>
            <p:cNvGrpSpPr/>
            <p:nvPr/>
          </p:nvGrpSpPr>
          <p:grpSpPr bwMode="invGray">
            <a:xfrm>
              <a:off x="5414491" y="1630821"/>
              <a:ext cx="5294376" cy="4114800"/>
              <a:chOff x="3310555" y="716546"/>
              <a:chExt cx="5294376" cy="4114800"/>
            </a:xfrm>
          </p:grpSpPr>
          <p:grpSp>
            <p:nvGrpSpPr>
              <p:cNvPr id="768" name="Group 767"/>
              <p:cNvGrpSpPr/>
              <p:nvPr/>
            </p:nvGrpSpPr>
            <p:grpSpPr bwMode="invGray">
              <a:xfrm flipH="1">
                <a:off x="3310555" y="737968"/>
                <a:ext cx="5294376" cy="54864"/>
                <a:chOff x="1522413" y="1514475"/>
                <a:chExt cx="10569575" cy="64008"/>
              </a:xfrm>
              <a:solidFill>
                <a:schemeClr val="accent1"/>
              </a:solidFill>
            </p:grpSpPr>
            <p:sp>
              <p:nvSpPr>
                <p:cNvPr id="844" name="Freeform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5" name="Freeform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6" name="Freeform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769" name="Group 768"/>
              <p:cNvGrpSpPr/>
              <p:nvPr/>
            </p:nvGrpSpPr>
            <p:grpSpPr bwMode="invGray">
              <a:xfrm rot="16200000" flipH="1">
                <a:off x="6492229" y="2755658"/>
                <a:ext cx="4114800" cy="36576"/>
                <a:chOff x="1522413" y="1514475"/>
                <a:chExt cx="10569575" cy="64008"/>
              </a:xfrm>
              <a:solidFill>
                <a:schemeClr val="accent1"/>
              </a:solidFill>
            </p:grpSpPr>
            <p:sp>
              <p:nvSpPr>
                <p:cNvPr id="770" name="Freeform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1" name="Freeform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2" name="Freeform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nvGrpSpPr>
            <p:cNvPr id="617" name="Group 616"/>
            <p:cNvGrpSpPr/>
            <p:nvPr/>
          </p:nvGrpSpPr>
          <p:grpSpPr bwMode="invGray">
            <a:xfrm rot="10800000">
              <a:off x="4417839" y="2091906"/>
              <a:ext cx="5294376" cy="4114800"/>
              <a:chOff x="3310555" y="716546"/>
              <a:chExt cx="5294376" cy="4114800"/>
            </a:xfrm>
          </p:grpSpPr>
          <p:grpSp>
            <p:nvGrpSpPr>
              <p:cNvPr id="618" name="Group 617"/>
              <p:cNvGrpSpPr/>
              <p:nvPr/>
            </p:nvGrpSpPr>
            <p:grpSpPr bwMode="invGray">
              <a:xfrm flipH="1">
                <a:off x="3310555" y="737968"/>
                <a:ext cx="5294376" cy="54864"/>
                <a:chOff x="1522413" y="1514475"/>
                <a:chExt cx="10569575" cy="64008"/>
              </a:xfrm>
              <a:solidFill>
                <a:schemeClr val="accent1"/>
              </a:solidFill>
            </p:grpSpPr>
            <p:sp>
              <p:nvSpPr>
                <p:cNvPr id="694" name="Freeform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5" name="Freeform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6" name="Freeform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619" name="Group 618"/>
              <p:cNvGrpSpPr/>
              <p:nvPr/>
            </p:nvGrpSpPr>
            <p:grpSpPr bwMode="invGray">
              <a:xfrm rot="16200000" flipH="1">
                <a:off x="6492229" y="2755658"/>
                <a:ext cx="4114800" cy="36576"/>
                <a:chOff x="1522413" y="1514475"/>
                <a:chExt cx="10569575" cy="64008"/>
              </a:xfrm>
              <a:solidFill>
                <a:schemeClr val="accent1"/>
              </a:solidFill>
            </p:grpSpPr>
            <p:sp>
              <p:nvSpPr>
                <p:cNvPr id="620" name="Freeform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1" name="Freeform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2" name="Freeform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sp>
        <p:nvSpPr>
          <p:cNvPr id="2" name="Title 1"/>
          <p:cNvSpPr>
            <a:spLocks noGrp="1"/>
          </p:cNvSpPr>
          <p:nvPr>
            <p:ph type="title"/>
          </p:nvPr>
        </p:nvSpPr>
        <p:spPr>
          <a:xfrm>
            <a:off x="1522414" y="274638"/>
            <a:ext cx="9143998" cy="1020762"/>
          </a:xfrm>
        </p:spPr>
        <p:txBody>
          <a:bodyPr anchor="b">
            <a:noAutofit/>
          </a:bodyPr>
          <a:lstStyle>
            <a:lvl1pPr algn="l">
              <a:defRPr sz="3200" b="0"/>
            </a:lvl1pPr>
          </a:lstStyle>
          <a:p>
            <a:r>
              <a:rPr lang="en-US" smtClean="0"/>
              <a:t>Click to edit Master title style</a:t>
            </a:r>
            <a:endParaRPr/>
          </a:p>
        </p:txBody>
      </p:sp>
      <p:sp>
        <p:nvSpPr>
          <p:cNvPr id="3" name="Content Placeholder 2"/>
          <p:cNvSpPr>
            <a:spLocks noGrp="1"/>
          </p:cNvSpPr>
          <p:nvPr>
            <p:ph idx="1"/>
          </p:nvPr>
        </p:nvSpPr>
        <p:spPr>
          <a:xfrm>
            <a:off x="4710022" y="1905000"/>
            <a:ext cx="5669280" cy="4038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522413" y="3429000"/>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a:t>2/21/2013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96211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614" name="frame"/>
          <p:cNvGrpSpPr/>
          <p:nvPr/>
        </p:nvGrpSpPr>
        <p:grpSpPr bwMode="invGray">
          <a:xfrm flipH="1">
            <a:off x="1447500" y="1630821"/>
            <a:ext cx="6291028" cy="4575885"/>
            <a:chOff x="4417839" y="1630821"/>
            <a:chExt cx="6291028" cy="4575885"/>
          </a:xfrm>
        </p:grpSpPr>
        <p:grpSp>
          <p:nvGrpSpPr>
            <p:cNvPr id="615" name="Group 614"/>
            <p:cNvGrpSpPr/>
            <p:nvPr/>
          </p:nvGrpSpPr>
          <p:grpSpPr bwMode="invGray">
            <a:xfrm>
              <a:off x="5414491" y="1630821"/>
              <a:ext cx="5294376" cy="4114800"/>
              <a:chOff x="3310555" y="716546"/>
              <a:chExt cx="5294376" cy="4114800"/>
            </a:xfrm>
          </p:grpSpPr>
          <p:grpSp>
            <p:nvGrpSpPr>
              <p:cNvPr id="767" name="Group 766"/>
              <p:cNvGrpSpPr/>
              <p:nvPr/>
            </p:nvGrpSpPr>
            <p:grpSpPr bwMode="invGray">
              <a:xfrm flipH="1">
                <a:off x="3310555" y="737968"/>
                <a:ext cx="5294376" cy="54864"/>
                <a:chOff x="1522413" y="1514475"/>
                <a:chExt cx="10569575" cy="64008"/>
              </a:xfrm>
              <a:solidFill>
                <a:schemeClr val="accent1"/>
              </a:solidFill>
            </p:grpSpPr>
            <p:sp>
              <p:nvSpPr>
                <p:cNvPr id="843" name="Freeform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4" name="Freeform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5" name="Freeform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768" name="Group 767"/>
              <p:cNvGrpSpPr/>
              <p:nvPr/>
            </p:nvGrpSpPr>
            <p:grpSpPr bwMode="invGray">
              <a:xfrm rot="16200000" flipH="1">
                <a:off x="6492229" y="2755658"/>
                <a:ext cx="4114800" cy="36576"/>
                <a:chOff x="1522413" y="1514475"/>
                <a:chExt cx="10569575" cy="64008"/>
              </a:xfrm>
              <a:solidFill>
                <a:schemeClr val="accent1"/>
              </a:solidFill>
            </p:grpSpPr>
            <p:sp>
              <p:nvSpPr>
                <p:cNvPr id="769" name="Freeform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0" name="Freeform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1" name="Freeform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nvGrpSpPr>
            <p:cNvPr id="616" name="Group 615"/>
            <p:cNvGrpSpPr/>
            <p:nvPr/>
          </p:nvGrpSpPr>
          <p:grpSpPr bwMode="invGray">
            <a:xfrm rot="10800000">
              <a:off x="4417839" y="2091906"/>
              <a:ext cx="5294376" cy="4114800"/>
              <a:chOff x="3310555" y="716546"/>
              <a:chExt cx="5294376" cy="4114800"/>
            </a:xfrm>
          </p:grpSpPr>
          <p:grpSp>
            <p:nvGrpSpPr>
              <p:cNvPr id="617" name="Group 616"/>
              <p:cNvGrpSpPr/>
              <p:nvPr/>
            </p:nvGrpSpPr>
            <p:grpSpPr bwMode="invGray">
              <a:xfrm flipH="1">
                <a:off x="3310555" y="737968"/>
                <a:ext cx="5294376" cy="54864"/>
                <a:chOff x="1522413" y="1514475"/>
                <a:chExt cx="10569575" cy="64008"/>
              </a:xfrm>
              <a:solidFill>
                <a:schemeClr val="accent1"/>
              </a:solidFill>
            </p:grpSpPr>
            <p:sp>
              <p:nvSpPr>
                <p:cNvPr id="693" name="Freeform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4" name="Freeform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5" name="Freeform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618" name="Group 617"/>
              <p:cNvGrpSpPr/>
              <p:nvPr/>
            </p:nvGrpSpPr>
            <p:grpSpPr bwMode="invGray">
              <a:xfrm rot="16200000" flipH="1">
                <a:off x="6492229" y="2755658"/>
                <a:ext cx="4114800" cy="36576"/>
                <a:chOff x="1522413" y="1514475"/>
                <a:chExt cx="10569575" cy="64008"/>
              </a:xfrm>
              <a:solidFill>
                <a:schemeClr val="accent1"/>
              </a:solidFill>
            </p:grpSpPr>
            <p:sp>
              <p:nvSpPr>
                <p:cNvPr id="619" name="Freeform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0" name="Freeform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1" name="Freeform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2" name="Freeform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3" name="Freeform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4" name="Freeform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5" name="Freeform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6" name="Freeform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7" name="Freeform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8" name="Freeform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9" name="Freeform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0" name="Freeform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1" name="Freeform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2" name="Freeform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3" name="Freeform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4" name="Freeform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5" name="Freeform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6" name="Freeform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7" name="Freeform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8" name="Freeform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9" name="Freeform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0" name="Freeform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1" name="Freeform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2" name="Freeform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3" name="Freeform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4" name="Freeform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5" name="Freeform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6" name="Freeform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7" name="Freeform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8" name="Freeform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9" name="Freeform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0" name="Freeform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1" name="Freeform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2" name="Freeform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3" name="Freeform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4" name="Freeform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5" name="Freeform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6" name="Freeform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7" name="Freeform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8" name="Freeform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9" name="Freeform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0" name="Freeform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1" name="Freeform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2" name="Freeform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3" name="Freeform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4" name="Freeform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5" name="Freeform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6" name="Freeform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7" name="Freeform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8" name="Freeform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9" name="Freeform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0" name="Freeform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1" name="Freeform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2" name="Freeform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3" name="Freeform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4" name="Freeform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5" name="Freeform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6" name="Freeform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7" name="Freeform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8" name="Freeform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9" name="Freeform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0" name="Freeform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1" name="Freeform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2" name="Freeform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3" name="Freeform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4" name="Freeform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5" name="Freeform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6" name="Freeform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7" name="Freeform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8" name="Freeform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9" name="Freeform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0" name="Freeform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1" name="Freeform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2" name="Freeform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sp>
        <p:nvSpPr>
          <p:cNvPr id="2" name="Title 1"/>
          <p:cNvSpPr>
            <a:spLocks noGrp="1"/>
          </p:cNvSpPr>
          <p:nvPr>
            <p:ph type="title"/>
          </p:nvPr>
        </p:nvSpPr>
        <p:spPr>
          <a:xfrm>
            <a:off x="1522414" y="274638"/>
            <a:ext cx="9143998" cy="1020762"/>
          </a:xfrm>
        </p:spPr>
        <p:txBody>
          <a:bodyPr anchor="b">
            <a:noAutofit/>
          </a:bodyPr>
          <a:lstStyle>
            <a:lvl1pPr algn="l">
              <a:defRPr sz="3200" b="0"/>
            </a:lvl1pPr>
          </a:lstStyle>
          <a:p>
            <a:r>
              <a:rPr lang="en-US" smtClean="0"/>
              <a:t>Click to edit Master title style</a:t>
            </a:r>
            <a:endParaRPr/>
          </a:p>
        </p:txBody>
      </p:sp>
      <p:sp>
        <p:nvSpPr>
          <p:cNvPr id="3" name="Picture Placeholder 2"/>
          <p:cNvSpPr>
            <a:spLocks noGrp="1"/>
          </p:cNvSpPr>
          <p:nvPr>
            <p:ph type="pic" idx="1"/>
          </p:nvPr>
        </p:nvSpPr>
        <p:spPr>
          <a:xfrm>
            <a:off x="1745838" y="1884311"/>
            <a:ext cx="5669280" cy="4041648"/>
          </a:xfrm>
          <a:solidFill>
            <a:schemeClr val="bg1"/>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905959" y="3411748"/>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a:t>2/21/2013</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361769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2414" y="274638"/>
            <a:ext cx="9143998" cy="1020762"/>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22414" y="1905000"/>
            <a:ext cx="9144000" cy="4267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8075612" y="6400801"/>
            <a:ext cx="1243859" cy="276226"/>
          </a:xfrm>
          <a:prstGeom prst="rect">
            <a:avLst/>
          </a:prstGeom>
        </p:spPr>
        <p:txBody>
          <a:bodyPr vert="horz" lIns="91440" tIns="45720" rIns="91440" bIns="45720" rtlCol="0" anchor="ctr"/>
          <a:lstStyle>
            <a:lvl1pPr algn="r">
              <a:defRPr sz="1000">
                <a:solidFill>
                  <a:schemeClr val="tx1">
                    <a:tint val="75000"/>
                  </a:schemeClr>
                </a:solidFill>
              </a:defRPr>
            </a:lvl1pPr>
          </a:lstStyle>
          <a:p>
            <a:fld id="{9AFE8FB1-0A7A-443E-AAF7-31D4FA1AA312}" type="datetimeFigureOut">
              <a:rPr lang="en-US"/>
              <a:pPr/>
              <a:t>2/21/2013</a:t>
            </a:fld>
            <a:endParaRPr/>
          </a:p>
        </p:txBody>
      </p:sp>
      <p:sp>
        <p:nvSpPr>
          <p:cNvPr id="5" name="Footer Placeholder 4"/>
          <p:cNvSpPr>
            <a:spLocks noGrp="1"/>
          </p:cNvSpPr>
          <p:nvPr>
            <p:ph type="ftr" sz="quarter" idx="3"/>
          </p:nvPr>
        </p:nvSpPr>
        <p:spPr>
          <a:xfrm>
            <a:off x="1522413" y="6400801"/>
            <a:ext cx="6324599" cy="276226"/>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a:p>
        </p:txBody>
      </p:sp>
      <p:sp>
        <p:nvSpPr>
          <p:cNvPr id="6" name="Slide Number Placeholder 5"/>
          <p:cNvSpPr>
            <a:spLocks noGrp="1"/>
          </p:cNvSpPr>
          <p:nvPr>
            <p:ph type="sldNum" sz="quarter" idx="4"/>
          </p:nvPr>
        </p:nvSpPr>
        <p:spPr>
          <a:xfrm>
            <a:off x="9523412" y="6400801"/>
            <a:ext cx="1143002" cy="276226"/>
          </a:xfrm>
          <a:prstGeom prst="rect">
            <a:avLst/>
          </a:prstGeom>
        </p:spPr>
        <p:txBody>
          <a:bodyPr vert="horz" lIns="91440" tIns="45720" rIns="91440" bIns="45720" rtlCol="0" anchor="ctr"/>
          <a:lstStyle>
            <a:lvl1pPr algn="r">
              <a:defRPr sz="1000">
                <a:solidFill>
                  <a:schemeClr val="tx1">
                    <a:tint val="75000"/>
                  </a:schemeClr>
                </a:solidFill>
              </a:defRPr>
            </a:lvl1pPr>
          </a:lstStyle>
          <a:p>
            <a:fld id="{25BA54BD-C84D-46CE-8B72-31BFB26ABA43}" type="slidenum">
              <a:rPr/>
              <a:pPr/>
              <a:t>‹#›</a:t>
            </a:fld>
            <a:endParaRPr/>
          </a:p>
        </p:txBody>
      </p:sp>
    </p:spTree>
    <p:extLst>
      <p:ext uri="{BB962C8B-B14F-4D97-AF65-F5344CB8AC3E}">
        <p14:creationId xmlns:p14="http://schemas.microsoft.com/office/powerpoint/2010/main" val="53563648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Learning Services LST</a:t>
            </a:r>
            <a:endParaRPr lang="en-US" dirty="0"/>
          </a:p>
        </p:txBody>
      </p:sp>
      <p:sp>
        <p:nvSpPr>
          <p:cNvPr id="3" name="Subtitle 2"/>
          <p:cNvSpPr>
            <a:spLocks noGrp="1"/>
          </p:cNvSpPr>
          <p:nvPr>
            <p:ph type="subTitle" idx="1"/>
          </p:nvPr>
        </p:nvSpPr>
        <p:spPr/>
        <p:txBody>
          <a:bodyPr/>
          <a:lstStyle/>
          <a:p>
            <a:r>
              <a:rPr lang="en-US" dirty="0" smtClean="0"/>
              <a:t>February </a:t>
            </a:r>
            <a:r>
              <a:rPr lang="en-US" dirty="0" smtClean="0"/>
              <a:t>28, 2013</a:t>
            </a:r>
            <a:endParaRPr lang="en-US" dirty="0"/>
          </a:p>
        </p:txBody>
      </p:sp>
    </p:spTree>
    <p:extLst>
      <p:ext uri="{BB962C8B-B14F-4D97-AF65-F5344CB8AC3E}">
        <p14:creationId xmlns:p14="http://schemas.microsoft.com/office/powerpoint/2010/main" val="192011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09441" y="274638"/>
            <a:ext cx="10969943" cy="1249362"/>
          </a:xfrm>
        </p:spPr>
        <p:txBody>
          <a:bodyPr>
            <a:noAutofit/>
          </a:bodyPr>
          <a:lstStyle/>
          <a:p>
            <a:pPr algn="ctr"/>
            <a:r>
              <a:rPr lang="en-US" dirty="0" smtClean="0"/>
              <a:t>Instructional Collaboration Continuum</a:t>
            </a:r>
            <a:endParaRPr lang="en-CA" dirty="0"/>
          </a:p>
        </p:txBody>
      </p:sp>
      <p:sp>
        <p:nvSpPr>
          <p:cNvPr id="5" name="Title 1"/>
          <p:cNvSpPr>
            <a:spLocks noGrp="1"/>
          </p:cNvSpPr>
          <p:nvPr>
            <p:ph idx="1"/>
          </p:nvPr>
        </p:nvSpPr>
        <p:spPr>
          <a:xfrm>
            <a:off x="304721" y="1295400"/>
            <a:ext cx="11680957" cy="5334000"/>
          </a:xfrm>
        </p:spPr>
        <p:txBody>
          <a:bodyPr>
            <a:noAutofit/>
          </a:bodyPr>
          <a:lstStyle/>
          <a:p>
            <a:pPr lvl="0"/>
            <a:endParaRPr lang="en-CA" sz="2800" b="1" dirty="0" smtClean="0"/>
          </a:p>
          <a:p>
            <a:pPr lvl="0"/>
            <a:r>
              <a:rPr lang="en-CA" sz="2800" b="1" dirty="0" smtClean="0">
                <a:solidFill>
                  <a:srgbClr val="FFFF00"/>
                </a:solidFill>
              </a:rPr>
              <a:t>HEADER</a:t>
            </a:r>
            <a:r>
              <a:rPr lang="en-CA" sz="2800" dirty="0" smtClean="0">
                <a:solidFill>
                  <a:srgbClr val="FFFF00"/>
                </a:solidFill>
              </a:rPr>
              <a:t> </a:t>
            </a:r>
            <a:r>
              <a:rPr lang="en-CA" sz="2800" dirty="0"/>
              <a:t>- </a:t>
            </a:r>
            <a:r>
              <a:rPr lang="en-CA" sz="2800" dirty="0" smtClean="0"/>
              <a:t>“</a:t>
            </a:r>
            <a:r>
              <a:rPr lang="en-CA" sz="2800" dirty="0"/>
              <a:t>are we building a continuum of trust OR is this about the principles of how we learn and grow as </a:t>
            </a:r>
            <a:r>
              <a:rPr lang="en-CA" sz="2800" dirty="0" smtClean="0"/>
              <a:t>adults”? </a:t>
            </a:r>
            <a:endParaRPr lang="en-CA" sz="2800" dirty="0" smtClean="0"/>
          </a:p>
          <a:p>
            <a:pPr lvl="0"/>
            <a:r>
              <a:rPr lang="en-CA" sz="2800" b="1" dirty="0" smtClean="0">
                <a:solidFill>
                  <a:srgbClr val="FFFF00"/>
                </a:solidFill>
              </a:rPr>
              <a:t>LINEAR </a:t>
            </a:r>
            <a:r>
              <a:rPr lang="en-CA" sz="2800" b="1" dirty="0">
                <a:solidFill>
                  <a:srgbClr val="FFFF00"/>
                </a:solidFill>
              </a:rPr>
              <a:t>VS CYCLICAL </a:t>
            </a:r>
            <a:r>
              <a:rPr lang="en-CA" sz="2800" dirty="0"/>
              <a:t>- </a:t>
            </a:r>
            <a:r>
              <a:rPr lang="en-CA" sz="2800" dirty="0" smtClean="0"/>
              <a:t>Research </a:t>
            </a:r>
            <a:r>
              <a:rPr lang="en-CA" sz="2800" dirty="0"/>
              <a:t>– Joyce and Showers </a:t>
            </a:r>
            <a:r>
              <a:rPr lang="en-CA" sz="2800" dirty="0" smtClean="0"/>
              <a:t>– </a:t>
            </a:r>
            <a:r>
              <a:rPr lang="en-CA" sz="2800" dirty="0"/>
              <a:t>each set of activities listed in the continuum </a:t>
            </a:r>
            <a:r>
              <a:rPr lang="en-CA" sz="2800" dirty="0" smtClean="0"/>
              <a:t>builds </a:t>
            </a:r>
            <a:r>
              <a:rPr lang="en-CA" sz="2800" dirty="0"/>
              <a:t>on the one </a:t>
            </a:r>
            <a:r>
              <a:rPr lang="en-CA" sz="2800" dirty="0" smtClean="0"/>
              <a:t>before. Not an endpoint as all activities continue to support learning.</a:t>
            </a:r>
            <a:endParaRPr lang="en-CA" sz="2800" dirty="0" smtClean="0"/>
          </a:p>
          <a:p>
            <a:pPr lvl="0"/>
            <a:r>
              <a:rPr lang="en-CA" sz="2800" b="1" dirty="0" smtClean="0">
                <a:solidFill>
                  <a:srgbClr val="FFFF00"/>
                </a:solidFill>
              </a:rPr>
              <a:t>ULTIMATE GOAL </a:t>
            </a:r>
            <a:r>
              <a:rPr lang="en-CA" sz="2800" dirty="0" smtClean="0"/>
              <a:t>- in </a:t>
            </a:r>
            <a:r>
              <a:rPr lang="en-CA" sz="2800" dirty="0"/>
              <a:t>an ideal world we want peers feeling comfortable learning from their colleagues (reciprocal – you watch me and I watch you – new skill/ new concept/ new process</a:t>
            </a:r>
            <a:r>
              <a:rPr lang="en-CA" sz="2800" dirty="0" smtClean="0"/>
              <a:t>)</a:t>
            </a:r>
          </a:p>
          <a:p>
            <a:pPr lvl="0"/>
            <a:r>
              <a:rPr lang="en-US" sz="2800" b="1" dirty="0" smtClean="0">
                <a:solidFill>
                  <a:srgbClr val="FFFF00"/>
                </a:solidFill>
              </a:rPr>
              <a:t>KEY MESSAGE</a:t>
            </a:r>
            <a:r>
              <a:rPr lang="en-US" sz="2800" dirty="0"/>
              <a:t> </a:t>
            </a:r>
            <a:r>
              <a:rPr lang="en-US" sz="2800" dirty="0" smtClean="0"/>
              <a:t>-  We have trouble with the term - COACH</a:t>
            </a:r>
            <a:endParaRPr lang="en-CA" sz="2800" dirty="0"/>
          </a:p>
        </p:txBody>
      </p:sp>
    </p:spTree>
    <p:extLst>
      <p:ext uri="{BB962C8B-B14F-4D97-AF65-F5344CB8AC3E}">
        <p14:creationId xmlns:p14="http://schemas.microsoft.com/office/powerpoint/2010/main" val="857141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62" y="228600"/>
            <a:ext cx="12073897" cy="6400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7355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212" y="76200"/>
            <a:ext cx="11755910" cy="7076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5073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YOUR PARTNER</a:t>
            </a:r>
            <a:endParaRPr lang="en-CA" dirty="0"/>
          </a:p>
        </p:txBody>
      </p:sp>
      <p:sp>
        <p:nvSpPr>
          <p:cNvPr id="3" name="Content Placeholder 2"/>
          <p:cNvSpPr>
            <a:spLocks noGrp="1"/>
          </p:cNvSpPr>
          <p:nvPr>
            <p:ph sz="half" idx="1"/>
          </p:nvPr>
        </p:nvSpPr>
        <p:spPr>
          <a:xfrm>
            <a:off x="989013" y="1905000"/>
            <a:ext cx="4953000" cy="4572000"/>
          </a:xfrm>
        </p:spPr>
        <p:txBody>
          <a:bodyPr>
            <a:normAutofit/>
          </a:bodyPr>
          <a:lstStyle/>
          <a:p>
            <a:r>
              <a:rPr lang="en-US" sz="4000" dirty="0" smtClean="0"/>
              <a:t>Make eye-contact </a:t>
            </a:r>
            <a:r>
              <a:rPr lang="en-US" sz="4000" dirty="0" smtClean="0"/>
              <a:t>someone in the room (not at your table) who is within 3 inches of your height</a:t>
            </a:r>
          </a:p>
          <a:p>
            <a:pPr marL="0" indent="0">
              <a:buNone/>
            </a:pPr>
            <a:endParaRPr lang="en-US" sz="4000" dirty="0" smtClean="0"/>
          </a:p>
          <a:p>
            <a:r>
              <a:rPr lang="en-US" sz="4000" dirty="0" smtClean="0"/>
              <a:t>Find a spot to sit</a:t>
            </a:r>
            <a:endParaRPr lang="en-CA" sz="4000" dirty="0"/>
          </a:p>
        </p:txBody>
      </p:sp>
      <p:pic>
        <p:nvPicPr>
          <p:cNvPr id="5122" name="Picture 2" descr="d:\users\lsteele.CESD\AppData\Local\Microsoft\Windows\Temporary Internet Files\Content.IE5\Z2EEZWTC\MC90023537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5411" y="2057400"/>
            <a:ext cx="4519269"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0135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Continuum of </a:t>
            </a:r>
            <a:r>
              <a:rPr lang="en-US" dirty="0" smtClean="0"/>
              <a:t>Collaboration  </a:t>
            </a:r>
            <a:r>
              <a:rPr lang="en-US" dirty="0" smtClean="0">
                <a:solidFill>
                  <a:srgbClr val="FF00FF"/>
                </a:solidFill>
              </a:rPr>
              <a:t>Part 1 of 3</a:t>
            </a:r>
            <a:endParaRPr lang="en-CA" dirty="0">
              <a:solidFill>
                <a:srgbClr val="FF00FF"/>
              </a:solidFill>
            </a:endParaRPr>
          </a:p>
        </p:txBody>
      </p:sp>
      <p:sp>
        <p:nvSpPr>
          <p:cNvPr id="3" name="Content Placeholder 2"/>
          <p:cNvSpPr>
            <a:spLocks noGrp="1"/>
          </p:cNvSpPr>
          <p:nvPr>
            <p:ph sz="half" idx="1"/>
          </p:nvPr>
        </p:nvSpPr>
        <p:spPr/>
        <p:txBody>
          <a:bodyPr>
            <a:normAutofit/>
          </a:bodyPr>
          <a:lstStyle/>
          <a:p>
            <a:r>
              <a:rPr lang="en-US" b="1" dirty="0" smtClean="0"/>
              <a:t>With your new partner</a:t>
            </a:r>
          </a:p>
          <a:p>
            <a:endParaRPr lang="en-US" b="1" dirty="0"/>
          </a:p>
          <a:p>
            <a:pPr marL="274320" lvl="2" indent="-274320">
              <a:spcBef>
                <a:spcPts val="1800"/>
              </a:spcBef>
            </a:pPr>
            <a:r>
              <a:rPr lang="en-CA" sz="2800" dirty="0"/>
              <a:t>When you consider this continuum, select </a:t>
            </a:r>
            <a:r>
              <a:rPr lang="en-CA" sz="2800" b="1" dirty="0">
                <a:solidFill>
                  <a:srgbClr val="FF00FF"/>
                </a:solidFill>
              </a:rPr>
              <a:t>one</a:t>
            </a:r>
            <a:r>
              <a:rPr lang="en-CA" sz="2800" dirty="0"/>
              <a:t> of the processes you  have tried and </a:t>
            </a:r>
            <a:r>
              <a:rPr lang="en-CA" sz="2800" b="1" dirty="0">
                <a:solidFill>
                  <a:srgbClr val="FF00FF"/>
                </a:solidFill>
              </a:rPr>
              <a:t>describe in detail how your process worked</a:t>
            </a:r>
            <a:r>
              <a:rPr lang="en-CA" sz="2800" dirty="0"/>
              <a:t>.</a:t>
            </a:r>
          </a:p>
          <a:p>
            <a:endParaRPr lang="en-US" b="1" dirty="0" smtClean="0"/>
          </a:p>
          <a:p>
            <a:endParaRPr lang="en-CA"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9212" y="1752600"/>
            <a:ext cx="46482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7286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Analyzing the Process</a:t>
            </a:r>
            <a:endParaRPr lang="en-CA" dirty="0"/>
          </a:p>
        </p:txBody>
      </p:sp>
      <p:sp>
        <p:nvSpPr>
          <p:cNvPr id="3" name="Content Placeholder 2"/>
          <p:cNvSpPr>
            <a:spLocks noGrp="1"/>
          </p:cNvSpPr>
          <p:nvPr>
            <p:ph idx="1"/>
          </p:nvPr>
        </p:nvSpPr>
        <p:spPr>
          <a:xfrm>
            <a:off x="303212" y="1905000"/>
            <a:ext cx="11353800" cy="4572000"/>
          </a:xfrm>
        </p:spPr>
        <p:txBody>
          <a:bodyPr>
            <a:normAutofit fontScale="92500" lnSpcReduction="10000"/>
          </a:bodyPr>
          <a:lstStyle/>
          <a:p>
            <a:pPr marL="891540" lvl="2" indent="-342900">
              <a:buFont typeface="+mj-lt"/>
              <a:buAutoNum type="arabicPeriod"/>
            </a:pPr>
            <a:r>
              <a:rPr lang="en-US" sz="2800" dirty="0" smtClean="0"/>
              <a:t>Does the </a:t>
            </a:r>
            <a:r>
              <a:rPr lang="en-US" sz="2800" b="1" u="sng" dirty="0" smtClean="0">
                <a:solidFill>
                  <a:srgbClr val="FF00FF"/>
                </a:solidFill>
              </a:rPr>
              <a:t>description</a:t>
            </a:r>
            <a:r>
              <a:rPr lang="en-US" sz="2800" dirty="0" smtClean="0"/>
              <a:t> for the process make sense?</a:t>
            </a:r>
          </a:p>
          <a:p>
            <a:pPr marL="891540" lvl="2" indent="-342900">
              <a:buFont typeface="+mj-lt"/>
              <a:buAutoNum type="arabicPeriod"/>
            </a:pPr>
            <a:endParaRPr lang="en-CA" sz="2800" dirty="0" smtClean="0"/>
          </a:p>
          <a:p>
            <a:pPr marL="891540" lvl="2" indent="-342900">
              <a:buFont typeface="+mj-lt"/>
              <a:buAutoNum type="arabicPeriod"/>
            </a:pPr>
            <a:r>
              <a:rPr lang="en-CA" sz="2800" dirty="0" smtClean="0"/>
              <a:t>Within </a:t>
            </a:r>
            <a:r>
              <a:rPr lang="en-CA" sz="2800" dirty="0"/>
              <a:t>this process, </a:t>
            </a:r>
            <a:r>
              <a:rPr lang="en-CA" sz="2800" dirty="0" smtClean="0"/>
              <a:t>have we missed anything within the </a:t>
            </a:r>
            <a:r>
              <a:rPr lang="en-CA" sz="2800" b="1" u="sng" dirty="0" smtClean="0">
                <a:solidFill>
                  <a:srgbClr val="FF00FF"/>
                </a:solidFill>
              </a:rPr>
              <a:t>LST </a:t>
            </a:r>
            <a:r>
              <a:rPr lang="en-CA" sz="2800" b="1" u="sng" dirty="0">
                <a:solidFill>
                  <a:srgbClr val="FF00FF"/>
                </a:solidFill>
              </a:rPr>
              <a:t>role</a:t>
            </a:r>
            <a:r>
              <a:rPr lang="en-CA" sz="2800" b="1" dirty="0">
                <a:solidFill>
                  <a:srgbClr val="FF00FF"/>
                </a:solidFill>
              </a:rPr>
              <a:t> </a:t>
            </a:r>
            <a:r>
              <a:rPr lang="en-CA" sz="2800" b="1" dirty="0" smtClean="0">
                <a:solidFill>
                  <a:srgbClr val="FF00FF"/>
                </a:solidFill>
              </a:rPr>
              <a:t>?</a:t>
            </a:r>
            <a:endParaRPr lang="en-CA" sz="2800" dirty="0" smtClean="0">
              <a:solidFill>
                <a:srgbClr val="FF00FF"/>
              </a:solidFill>
            </a:endParaRPr>
          </a:p>
          <a:p>
            <a:pPr marL="891540" lvl="2" indent="-342900">
              <a:buFont typeface="+mj-lt"/>
              <a:buAutoNum type="arabicPeriod"/>
            </a:pPr>
            <a:endParaRPr lang="en-CA" sz="2800" dirty="0"/>
          </a:p>
          <a:p>
            <a:pPr marL="891540" lvl="2" indent="-342900">
              <a:buFont typeface="+mj-lt"/>
              <a:buAutoNum type="arabicPeriod"/>
            </a:pPr>
            <a:r>
              <a:rPr lang="en-CA" sz="2800" dirty="0"/>
              <a:t>Within this process, are there any </a:t>
            </a:r>
            <a:r>
              <a:rPr lang="en-CA" sz="2800" b="1" u="sng" dirty="0">
                <a:solidFill>
                  <a:srgbClr val="FF00FF"/>
                </a:solidFill>
              </a:rPr>
              <a:t>skills</a:t>
            </a:r>
            <a:r>
              <a:rPr lang="en-CA" sz="2800" dirty="0"/>
              <a:t> that have been missed</a:t>
            </a:r>
            <a:r>
              <a:rPr lang="en-CA" sz="2800" dirty="0" smtClean="0"/>
              <a:t>?</a:t>
            </a:r>
          </a:p>
          <a:p>
            <a:pPr marL="891540" lvl="2" indent="-342900">
              <a:buFont typeface="+mj-lt"/>
              <a:buAutoNum type="arabicPeriod"/>
            </a:pPr>
            <a:endParaRPr lang="en-CA" sz="2800" dirty="0"/>
          </a:p>
          <a:p>
            <a:pPr marL="891540" lvl="2" indent="-342900">
              <a:buFont typeface="+mj-lt"/>
              <a:buAutoNum type="arabicPeriod"/>
            </a:pPr>
            <a:r>
              <a:rPr lang="en-CA" sz="2800" dirty="0"/>
              <a:t>Are there any </a:t>
            </a:r>
            <a:r>
              <a:rPr lang="en-CA" sz="2800" b="1" u="sng" dirty="0">
                <a:solidFill>
                  <a:srgbClr val="FF00FF"/>
                </a:solidFill>
              </a:rPr>
              <a:t>exemplars</a:t>
            </a:r>
            <a:r>
              <a:rPr lang="en-CA" sz="2800" dirty="0"/>
              <a:t> that you think we should add</a:t>
            </a:r>
            <a:r>
              <a:rPr lang="en-CA" sz="2800" dirty="0" smtClean="0"/>
              <a:t>?</a:t>
            </a:r>
          </a:p>
          <a:p>
            <a:pPr marL="548640" lvl="2" indent="0">
              <a:buNone/>
            </a:pPr>
            <a:endParaRPr lang="en-CA" sz="2800" dirty="0" smtClean="0"/>
          </a:p>
          <a:p>
            <a:pPr marL="548640" lvl="2" indent="0">
              <a:buNone/>
            </a:pPr>
            <a:r>
              <a:rPr lang="en-CA" sz="2800" dirty="0" smtClean="0"/>
              <a:t>5. Is </a:t>
            </a:r>
            <a:r>
              <a:rPr lang="en-CA" sz="2800" dirty="0"/>
              <a:t>there anything that is </a:t>
            </a:r>
            <a:r>
              <a:rPr lang="en-CA" sz="2800" b="1" u="sng" dirty="0">
                <a:solidFill>
                  <a:srgbClr val="FF00FF"/>
                </a:solidFill>
              </a:rPr>
              <a:t>unclear</a:t>
            </a:r>
            <a:r>
              <a:rPr lang="en-CA" sz="2800" dirty="0" smtClean="0">
                <a:solidFill>
                  <a:srgbClr val="FF00FF"/>
                </a:solidFill>
              </a:rPr>
              <a:t>?</a:t>
            </a:r>
          </a:p>
          <a:p>
            <a:pPr marL="548640" lvl="2" indent="0">
              <a:buNone/>
            </a:pPr>
            <a:endParaRPr lang="en-CA" sz="2800" dirty="0"/>
          </a:p>
          <a:p>
            <a:pPr marL="548640" lvl="2" indent="0">
              <a:buNone/>
            </a:pPr>
            <a:r>
              <a:rPr lang="en-CA" sz="2800" dirty="0" smtClean="0"/>
              <a:t>6. </a:t>
            </a:r>
            <a:r>
              <a:rPr lang="en-CA" sz="2800" b="1" u="sng" dirty="0" smtClean="0">
                <a:solidFill>
                  <a:srgbClr val="FF00FF"/>
                </a:solidFill>
              </a:rPr>
              <a:t>Overall/general </a:t>
            </a:r>
            <a:r>
              <a:rPr lang="en-CA" sz="2800" b="1" u="sng" dirty="0">
                <a:solidFill>
                  <a:srgbClr val="FF00FF"/>
                </a:solidFill>
              </a:rPr>
              <a:t>comments </a:t>
            </a:r>
            <a:r>
              <a:rPr lang="en-CA" sz="2800" dirty="0"/>
              <a:t>about the </a:t>
            </a:r>
            <a:r>
              <a:rPr lang="en-CA" sz="2800" dirty="0" smtClean="0"/>
              <a:t>continuum.</a:t>
            </a:r>
            <a:endParaRPr lang="en-CA" sz="2800" dirty="0"/>
          </a:p>
          <a:p>
            <a:endParaRPr lang="en-CA" dirty="0"/>
          </a:p>
        </p:txBody>
      </p:sp>
      <p:pic>
        <p:nvPicPr>
          <p:cNvPr id="6146" name="Picture 2" descr="d:\users\lsteele.CESD\AppData\Local\Microsoft\Windows\Temporary Internet Files\Content.IE5\BYOXPBYM\MC900441312[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410299">
            <a:off x="8661237" y="3655950"/>
            <a:ext cx="2743200"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0208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412" y="381000"/>
            <a:ext cx="9143998" cy="1020762"/>
          </a:xfrm>
        </p:spPr>
        <p:txBody>
          <a:bodyPr/>
          <a:lstStyle/>
          <a:p>
            <a:r>
              <a:rPr lang="en-US" dirty="0"/>
              <a:t>Continuum of </a:t>
            </a:r>
            <a:r>
              <a:rPr lang="en-US" dirty="0" smtClean="0"/>
              <a:t>Collaboration</a:t>
            </a:r>
            <a:endParaRPr lang="en-CA" dirty="0"/>
          </a:p>
        </p:txBody>
      </p:sp>
      <p:sp>
        <p:nvSpPr>
          <p:cNvPr id="3" name="Content Placeholder 2"/>
          <p:cNvSpPr>
            <a:spLocks noGrp="1"/>
          </p:cNvSpPr>
          <p:nvPr>
            <p:ph type="body" sz="half" idx="2"/>
          </p:nvPr>
        </p:nvSpPr>
        <p:spPr/>
        <p:txBody>
          <a:bodyPr>
            <a:normAutofit/>
          </a:bodyPr>
          <a:lstStyle/>
          <a:p>
            <a:r>
              <a:rPr lang="en-US" sz="4800" dirty="0" smtClean="0">
                <a:solidFill>
                  <a:srgbClr val="FF00FF"/>
                </a:solidFill>
              </a:rPr>
              <a:t>Please return to </a:t>
            </a:r>
            <a:r>
              <a:rPr lang="en-US" sz="4800" dirty="0" smtClean="0">
                <a:solidFill>
                  <a:srgbClr val="FF00FF"/>
                </a:solidFill>
              </a:rPr>
              <a:t> </a:t>
            </a:r>
            <a:r>
              <a:rPr lang="en-US" sz="4800" dirty="0" smtClean="0">
                <a:solidFill>
                  <a:srgbClr val="FF00FF"/>
                </a:solidFill>
              </a:rPr>
              <a:t>your table </a:t>
            </a:r>
            <a:r>
              <a:rPr lang="en-US" sz="4800" dirty="0" smtClean="0">
                <a:solidFill>
                  <a:srgbClr val="FF00FF"/>
                </a:solidFill>
              </a:rPr>
              <a:t>group.</a:t>
            </a:r>
            <a:endParaRPr lang="en-CA" sz="4800" dirty="0">
              <a:solidFill>
                <a:srgbClr val="FF00FF"/>
              </a:solidFill>
            </a:endParaRPr>
          </a:p>
        </p:txBody>
      </p:sp>
      <p:pic>
        <p:nvPicPr>
          <p:cNvPr id="7" name="Picture 2" descr="d:\users\lsteele.CESD\AppData\Local\Microsoft\Windows\Temporary Internet Files\Content.IE5\BYOXPBYM\MC900441312[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8212" y="1597209"/>
            <a:ext cx="4374807" cy="437480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046412" y="3276600"/>
            <a:ext cx="2819400" cy="1421928"/>
          </a:xfrm>
          <a:prstGeom prst="rect">
            <a:avLst/>
          </a:prstGeom>
          <a:noFill/>
        </p:spPr>
        <p:txBody>
          <a:bodyPr wrap="square" rtlCol="0">
            <a:spAutoFit/>
          </a:bodyPr>
          <a:lstStyle/>
          <a:p>
            <a:pPr>
              <a:lnSpc>
                <a:spcPct val="90000"/>
              </a:lnSpc>
            </a:pPr>
            <a:r>
              <a:rPr lang="en-US" sz="2400" dirty="0" smtClean="0">
                <a:solidFill>
                  <a:schemeClr val="bg1"/>
                </a:solidFill>
              </a:rPr>
              <a:t>Please Post your notes on the section of the continuum you discussed.</a:t>
            </a:r>
            <a:endParaRPr lang="en-CA" sz="2400" dirty="0">
              <a:solidFill>
                <a:schemeClr val="bg1"/>
              </a:solidFill>
            </a:endParaRPr>
          </a:p>
        </p:txBody>
      </p:sp>
    </p:spTree>
    <p:extLst>
      <p:ext uri="{BB962C8B-B14F-4D97-AF65-F5344CB8AC3E}">
        <p14:creationId xmlns:p14="http://schemas.microsoft.com/office/powerpoint/2010/main" val="4235412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412" y="609600"/>
            <a:ext cx="9143998" cy="838200"/>
          </a:xfrm>
        </p:spPr>
        <p:txBody>
          <a:bodyPr>
            <a:normAutofit fontScale="90000"/>
          </a:bodyPr>
          <a:lstStyle/>
          <a:p>
            <a:r>
              <a:rPr lang="en-US" dirty="0"/>
              <a:t>Continuum of Collaboration  </a:t>
            </a:r>
            <a:r>
              <a:rPr lang="en-US" dirty="0">
                <a:solidFill>
                  <a:srgbClr val="FF3300"/>
                </a:solidFill>
              </a:rPr>
              <a:t>Part 2 of </a:t>
            </a:r>
            <a:r>
              <a:rPr lang="en-US" dirty="0" smtClean="0">
                <a:solidFill>
                  <a:srgbClr val="FF3300"/>
                </a:solidFill>
              </a:rPr>
              <a:t>3</a:t>
            </a:r>
            <a:br>
              <a:rPr lang="en-US" dirty="0" smtClean="0">
                <a:solidFill>
                  <a:srgbClr val="FF3300"/>
                </a:solidFill>
              </a:rPr>
            </a:br>
            <a:endParaRPr lang="en-CA" dirty="0">
              <a:solidFill>
                <a:srgbClr val="FF3300"/>
              </a:solidFill>
            </a:endParaRPr>
          </a:p>
        </p:txBody>
      </p:sp>
      <p:sp>
        <p:nvSpPr>
          <p:cNvPr id="5" name="Text Placeholder 4"/>
          <p:cNvSpPr>
            <a:spLocks noGrp="1"/>
          </p:cNvSpPr>
          <p:nvPr>
            <p:ph type="body" sz="quarter" idx="3"/>
          </p:nvPr>
        </p:nvSpPr>
        <p:spPr/>
        <p:txBody>
          <a:bodyPr/>
          <a:lstStyle/>
          <a:p>
            <a:r>
              <a:rPr lang="en-US" b="1" dirty="0" smtClean="0">
                <a:solidFill>
                  <a:srgbClr val="FF0000"/>
                </a:solidFill>
              </a:rPr>
              <a:t>Considering your school’s goal:</a:t>
            </a:r>
            <a:endParaRPr lang="en-CA" b="1" dirty="0">
              <a:solidFill>
                <a:srgbClr val="FF0000"/>
              </a:solidFill>
            </a:endParaRPr>
          </a:p>
        </p:txBody>
      </p:sp>
      <p:sp>
        <p:nvSpPr>
          <p:cNvPr id="6" name="Content Placeholder 5"/>
          <p:cNvSpPr>
            <a:spLocks noGrp="1"/>
          </p:cNvSpPr>
          <p:nvPr>
            <p:ph sz="quarter" idx="4"/>
          </p:nvPr>
        </p:nvSpPr>
        <p:spPr/>
        <p:txBody>
          <a:bodyPr/>
          <a:lstStyle/>
          <a:p>
            <a:r>
              <a:rPr lang="en-US" dirty="0" smtClean="0"/>
              <a:t>Who is the most responsible person(s)</a:t>
            </a:r>
          </a:p>
          <a:p>
            <a:r>
              <a:rPr lang="en-US" dirty="0" smtClean="0"/>
              <a:t>How are these processes divided or shared?</a:t>
            </a:r>
            <a:endParaRPr lang="en-US" dirty="0" smtClean="0"/>
          </a:p>
          <a:p>
            <a:r>
              <a:rPr lang="en-US" dirty="0" smtClean="0"/>
              <a:t>How might you have this discussion with the rest of your team?</a:t>
            </a:r>
            <a:endParaRPr lang="en-CA" dirty="0"/>
          </a:p>
        </p:txBody>
      </p:sp>
      <p:sp>
        <p:nvSpPr>
          <p:cNvPr id="7" name="Text Placeholder 6"/>
          <p:cNvSpPr>
            <a:spLocks noGrp="1"/>
          </p:cNvSpPr>
          <p:nvPr>
            <p:ph type="body" idx="1"/>
          </p:nvPr>
        </p:nvSpPr>
        <p:spPr/>
        <p:txBody>
          <a:bodyPr/>
          <a:lstStyle/>
          <a:p>
            <a:r>
              <a:rPr lang="en-US" b="1" dirty="0">
                <a:solidFill>
                  <a:srgbClr val="FF0000"/>
                </a:solidFill>
              </a:rPr>
              <a:t>WHOSE ROLE IS IT ANYWAYS?</a:t>
            </a:r>
          </a:p>
          <a:p>
            <a:endParaRPr lang="en-CA" dirty="0"/>
          </a:p>
        </p:txBody>
      </p:sp>
      <p:pic>
        <p:nvPicPr>
          <p:cNvPr id="6146" name="Picture 2" descr="d:\users\lsteele.CESD\AppData\Local\Microsoft\Windows\Temporary Internet Files\Content.IE5\Z2EEZWTC\MC900434859[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612" y="2667000"/>
            <a:ext cx="3581400" cy="358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7508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Continuum of Collaboration  </a:t>
            </a:r>
            <a:r>
              <a:rPr lang="en-US" dirty="0">
                <a:solidFill>
                  <a:srgbClr val="FFFF00"/>
                </a:solidFill>
              </a:rPr>
              <a:t>Part 3 of 3</a:t>
            </a:r>
            <a:endParaRPr lang="en-CA" dirty="0">
              <a:solidFill>
                <a:srgbClr val="FFFF00"/>
              </a:solidFill>
            </a:endParaRPr>
          </a:p>
        </p:txBody>
      </p:sp>
      <p:sp>
        <p:nvSpPr>
          <p:cNvPr id="10" name="Rectangle 9"/>
          <p:cNvSpPr/>
          <p:nvPr/>
        </p:nvSpPr>
        <p:spPr>
          <a:xfrm rot="19561485">
            <a:off x="512570" y="2712631"/>
            <a:ext cx="2355133"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skills</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1" name="Rectangle 10"/>
          <p:cNvSpPr/>
          <p:nvPr/>
        </p:nvSpPr>
        <p:spPr>
          <a:xfrm rot="19561485">
            <a:off x="8818371" y="4541649"/>
            <a:ext cx="2355133"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skills</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6563" y="2658245"/>
            <a:ext cx="5337510" cy="2527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7639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Continuum of Collaboration  </a:t>
            </a:r>
            <a:r>
              <a:rPr lang="en-US" dirty="0">
                <a:solidFill>
                  <a:srgbClr val="FFFF00"/>
                </a:solidFill>
              </a:rPr>
              <a:t>Part </a:t>
            </a:r>
            <a:r>
              <a:rPr lang="en-US" dirty="0" smtClean="0">
                <a:solidFill>
                  <a:srgbClr val="FFFF00"/>
                </a:solidFill>
              </a:rPr>
              <a:t>3 </a:t>
            </a:r>
            <a:r>
              <a:rPr lang="en-US" dirty="0">
                <a:solidFill>
                  <a:srgbClr val="FFFF00"/>
                </a:solidFill>
              </a:rPr>
              <a:t>of 3</a:t>
            </a:r>
            <a:endParaRPr lang="en-CA" dirty="0">
              <a:solidFill>
                <a:srgbClr val="FFFF00"/>
              </a:solidFill>
            </a:endParaRPr>
          </a:p>
        </p:txBody>
      </p:sp>
      <p:sp>
        <p:nvSpPr>
          <p:cNvPr id="8" name="Content Placeholder 7"/>
          <p:cNvSpPr>
            <a:spLocks noGrp="1"/>
          </p:cNvSpPr>
          <p:nvPr>
            <p:ph sz="half" idx="1"/>
          </p:nvPr>
        </p:nvSpPr>
        <p:spPr>
          <a:xfrm>
            <a:off x="1522413" y="1905000"/>
            <a:ext cx="4952999" cy="4495800"/>
          </a:xfrm>
        </p:spPr>
        <p:txBody>
          <a:bodyPr/>
          <a:lstStyle/>
          <a:p>
            <a:r>
              <a:rPr lang="en-US" sz="2800" dirty="0" smtClean="0"/>
              <a:t>As an </a:t>
            </a:r>
            <a:r>
              <a:rPr lang="en-US" sz="2800" b="1" dirty="0" smtClean="0">
                <a:solidFill>
                  <a:srgbClr val="FFFF00"/>
                </a:solidFill>
              </a:rPr>
              <a:t>individual</a:t>
            </a:r>
          </a:p>
          <a:p>
            <a:pPr marL="0" indent="0">
              <a:buNone/>
            </a:pPr>
            <a:endParaRPr lang="en-US" sz="2800" b="1" dirty="0" smtClean="0">
              <a:solidFill>
                <a:srgbClr val="FFFF00"/>
              </a:solidFill>
            </a:endParaRPr>
          </a:p>
          <a:p>
            <a:r>
              <a:rPr lang="en-US" sz="2800" dirty="0" smtClean="0">
                <a:solidFill>
                  <a:srgbClr val="FFFF00"/>
                </a:solidFill>
              </a:rPr>
              <a:t>Identify the skills that </a:t>
            </a:r>
            <a:r>
              <a:rPr lang="en-US" sz="2800" dirty="0">
                <a:solidFill>
                  <a:srgbClr val="FFFF00"/>
                </a:solidFill>
              </a:rPr>
              <a:t>are most important to </a:t>
            </a:r>
            <a:r>
              <a:rPr lang="en-US" sz="2800" dirty="0" smtClean="0">
                <a:solidFill>
                  <a:srgbClr val="FFFF00"/>
                </a:solidFill>
              </a:rPr>
              <a:t>yo</a:t>
            </a:r>
            <a:r>
              <a:rPr lang="en-US" sz="2800" dirty="0" smtClean="0"/>
              <a:t>u</a:t>
            </a:r>
          </a:p>
          <a:p>
            <a:pPr marL="0" indent="0">
              <a:buNone/>
            </a:pPr>
            <a:endParaRPr lang="en-US" sz="2800" dirty="0"/>
          </a:p>
          <a:p>
            <a:r>
              <a:rPr lang="en-US" sz="2800" dirty="0" smtClean="0">
                <a:solidFill>
                  <a:srgbClr val="FFFF00"/>
                </a:solidFill>
              </a:rPr>
              <a:t>3 dots </a:t>
            </a:r>
            <a:r>
              <a:rPr lang="en-US" sz="2800" dirty="0" smtClean="0"/>
              <a:t>- All </a:t>
            </a:r>
            <a:r>
              <a:rPr lang="en-US" sz="2800" dirty="0"/>
              <a:t>your dots in one “basket” OR spread your dots across </a:t>
            </a:r>
            <a:r>
              <a:rPr lang="en-US" sz="2800" dirty="0" smtClean="0"/>
              <a:t>processes</a:t>
            </a:r>
            <a:endParaRPr lang="en-CA" sz="2800" dirty="0"/>
          </a:p>
          <a:p>
            <a:endParaRPr lang="en-US" dirty="0" smtClean="0"/>
          </a:p>
          <a:p>
            <a:endParaRPr lang="en-CA" dirty="0"/>
          </a:p>
        </p:txBody>
      </p:sp>
      <p:pic>
        <p:nvPicPr>
          <p:cNvPr id="4098" name="Picture 2" descr="d:\users\lsteele.CESD\AppData\Local\Microsoft\Windows\Temporary Internet Files\Content.IE5\SN2G3YIA\MC900367972[1].wmf"/>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6932612" y="1752600"/>
            <a:ext cx="4331360" cy="4655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7445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Essential Questions for Today</a:t>
            </a:r>
            <a:r>
              <a:rPr lang="en-US" dirty="0" smtClean="0"/>
              <a:t>:</a:t>
            </a:r>
            <a:endParaRPr lang="en-US" dirty="0"/>
          </a:p>
        </p:txBody>
      </p:sp>
      <p:sp>
        <p:nvSpPr>
          <p:cNvPr id="14" name="Content Placeholder 13"/>
          <p:cNvSpPr>
            <a:spLocks noGrp="1"/>
          </p:cNvSpPr>
          <p:nvPr>
            <p:ph sz="half" idx="1"/>
          </p:nvPr>
        </p:nvSpPr>
        <p:spPr>
          <a:xfrm>
            <a:off x="608012" y="1828800"/>
            <a:ext cx="5410200" cy="4495800"/>
          </a:xfrm>
        </p:spPr>
        <p:txBody>
          <a:bodyPr>
            <a:normAutofit/>
          </a:bodyPr>
          <a:lstStyle/>
          <a:p>
            <a:pPr marL="457200" indent="-457200">
              <a:buFont typeface="+mj-lt"/>
              <a:buAutoNum type="arabicPeriod"/>
            </a:pPr>
            <a:r>
              <a:rPr lang="en-US" sz="3200" dirty="0" smtClean="0"/>
              <a:t>What have we done since we last met?</a:t>
            </a:r>
          </a:p>
          <a:p>
            <a:pPr marL="457200" indent="-457200">
              <a:buFont typeface="+mj-lt"/>
              <a:buAutoNum type="arabicPeriod"/>
            </a:pPr>
            <a:r>
              <a:rPr lang="en-US" sz="3200" dirty="0" smtClean="0"/>
              <a:t>What have learned?</a:t>
            </a:r>
            <a:endParaRPr lang="en-US" sz="3200" dirty="0"/>
          </a:p>
          <a:p>
            <a:pPr marL="457200" indent="-457200">
              <a:buFont typeface="+mj-lt"/>
              <a:buAutoNum type="arabicPeriod"/>
            </a:pPr>
            <a:r>
              <a:rPr lang="en-US" sz="3200" dirty="0" smtClean="0"/>
              <a:t>What are the </a:t>
            </a:r>
            <a:r>
              <a:rPr lang="en-US" sz="3200" dirty="0" smtClean="0">
                <a:solidFill>
                  <a:srgbClr val="FF00FF"/>
                </a:solidFill>
              </a:rPr>
              <a:t>essential </a:t>
            </a:r>
            <a:r>
              <a:rPr lang="en-US" sz="3200" dirty="0" smtClean="0">
                <a:solidFill>
                  <a:srgbClr val="FF00FF"/>
                </a:solidFill>
              </a:rPr>
              <a:t>skills</a:t>
            </a:r>
            <a:r>
              <a:rPr lang="en-US" sz="3200" dirty="0" smtClean="0"/>
              <a:t> </a:t>
            </a:r>
            <a:r>
              <a:rPr lang="en-US" sz="3200" dirty="0" smtClean="0"/>
              <a:t>needed for</a:t>
            </a:r>
            <a:r>
              <a:rPr lang="en-US" sz="3200" dirty="0" smtClean="0"/>
              <a:t> </a:t>
            </a:r>
            <a:r>
              <a:rPr lang="en-US" sz="3200" dirty="0" smtClean="0"/>
              <a:t>LST </a:t>
            </a:r>
            <a:r>
              <a:rPr lang="en-US" sz="3200" dirty="0" smtClean="0"/>
              <a:t>members?</a:t>
            </a:r>
          </a:p>
          <a:p>
            <a:pPr marL="457200" indent="-457200">
              <a:buFont typeface="+mj-lt"/>
              <a:buAutoNum type="arabicPeriod"/>
            </a:pPr>
            <a:r>
              <a:rPr lang="en-US" sz="3200" dirty="0" smtClean="0"/>
              <a:t>What will we do to continue to progress in our work?</a:t>
            </a:r>
            <a:endParaRPr lang="en-US" sz="3200" dirty="0" smtClean="0"/>
          </a:p>
        </p:txBody>
      </p:sp>
      <p:pic>
        <p:nvPicPr>
          <p:cNvPr id="2052" name="Picture 4" descr="d:\users\lsteele.CESD\AppData\Local\Microsoft\Windows\Temporary Internet Files\Content.IE5\Z2EEZWTC\MP90044872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1612" y="2209800"/>
            <a:ext cx="4680780" cy="312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8536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 bit of skill development…</a:t>
            </a:r>
            <a:endParaRPr lang="en-CA" dirty="0"/>
          </a:p>
        </p:txBody>
      </p:sp>
      <p:pic>
        <p:nvPicPr>
          <p:cNvPr id="5122" name="Picture 2" descr="d:\users\lsteele.CESD\AppData\Local\Microsoft\Windows\Temporary Internet Files\Content.IE5\BYOXPBYM\MP900430507[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8412" y="1828800"/>
            <a:ext cx="4526280" cy="4526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3808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a new team:</a:t>
            </a:r>
            <a:endParaRPr lang="en-CA" dirty="0"/>
          </a:p>
        </p:txBody>
      </p:sp>
      <p:sp>
        <p:nvSpPr>
          <p:cNvPr id="3" name="Content Placeholder 2"/>
          <p:cNvSpPr>
            <a:spLocks noGrp="1"/>
          </p:cNvSpPr>
          <p:nvPr>
            <p:ph sz="half" idx="1"/>
          </p:nvPr>
        </p:nvSpPr>
        <p:spPr/>
        <p:txBody>
          <a:bodyPr/>
          <a:lstStyle/>
          <a:p>
            <a:r>
              <a:rPr lang="en-US" dirty="0" smtClean="0"/>
              <a:t>Find your </a:t>
            </a:r>
            <a:r>
              <a:rPr lang="en-US" dirty="0" smtClean="0">
                <a:solidFill>
                  <a:srgbClr val="9966FF"/>
                </a:solidFill>
              </a:rPr>
              <a:t>new partners </a:t>
            </a:r>
            <a:r>
              <a:rPr lang="en-US" dirty="0" smtClean="0"/>
              <a:t>– there will be </a:t>
            </a:r>
            <a:r>
              <a:rPr lang="en-US" dirty="0" smtClean="0">
                <a:solidFill>
                  <a:srgbClr val="9966FF"/>
                </a:solidFill>
              </a:rPr>
              <a:t>3 of </a:t>
            </a:r>
            <a:r>
              <a:rPr lang="en-US" dirty="0" smtClean="0">
                <a:solidFill>
                  <a:srgbClr val="9966FF"/>
                </a:solidFill>
              </a:rPr>
              <a:t>you</a:t>
            </a:r>
          </a:p>
          <a:p>
            <a:endParaRPr lang="en-US" dirty="0" smtClean="0"/>
          </a:p>
          <a:p>
            <a:r>
              <a:rPr lang="en-US" dirty="0" smtClean="0"/>
              <a:t>Bring a </a:t>
            </a:r>
            <a:r>
              <a:rPr lang="en-US" dirty="0" smtClean="0">
                <a:solidFill>
                  <a:srgbClr val="9966FF"/>
                </a:solidFill>
              </a:rPr>
              <a:t>pencil and piece of paper</a:t>
            </a:r>
            <a:r>
              <a:rPr lang="en-US" dirty="0" smtClean="0"/>
              <a:t>/post it note</a:t>
            </a:r>
          </a:p>
          <a:p>
            <a:pPr marL="0" indent="0">
              <a:buNone/>
            </a:pPr>
            <a:endParaRPr lang="en-CA" dirty="0" smtClean="0"/>
          </a:p>
          <a:p>
            <a:r>
              <a:rPr lang="en-US" dirty="0" smtClean="0"/>
              <a:t>Find a </a:t>
            </a:r>
            <a:r>
              <a:rPr lang="en-US" dirty="0" smtClean="0">
                <a:solidFill>
                  <a:srgbClr val="9966FF"/>
                </a:solidFill>
              </a:rPr>
              <a:t>place to sit</a:t>
            </a:r>
            <a:endParaRPr lang="en-CA" dirty="0">
              <a:solidFill>
                <a:srgbClr val="9966FF"/>
              </a:solidFill>
            </a:endParaRPr>
          </a:p>
        </p:txBody>
      </p:sp>
      <p:pic>
        <p:nvPicPr>
          <p:cNvPr id="7170" name="Picture 2" descr="d:\users\lsteele.CESD\AppData\Local\Microsoft\Windows\Temporary Internet Files\Content.IE5\0O5G3NBH\MP900426647[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2012" y="2133600"/>
            <a:ext cx="5525468" cy="37383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2987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are you looking at?</a:t>
            </a:r>
            <a:endParaRPr lang="en-CA" dirty="0"/>
          </a:p>
        </p:txBody>
      </p:sp>
      <p:sp>
        <p:nvSpPr>
          <p:cNvPr id="3" name="Content Placeholder 2"/>
          <p:cNvSpPr>
            <a:spLocks noGrp="1"/>
          </p:cNvSpPr>
          <p:nvPr>
            <p:ph sz="half" idx="1"/>
          </p:nvPr>
        </p:nvSpPr>
        <p:spPr>
          <a:xfrm>
            <a:off x="227012" y="1981200"/>
            <a:ext cx="5257799" cy="4267200"/>
          </a:xfrm>
        </p:spPr>
        <p:txBody>
          <a:bodyPr>
            <a:noAutofit/>
          </a:bodyPr>
          <a:lstStyle/>
          <a:p>
            <a:r>
              <a:rPr lang="en-US" sz="3200" dirty="0" smtClean="0"/>
              <a:t>Identify who will be A, B, C</a:t>
            </a:r>
          </a:p>
          <a:p>
            <a:r>
              <a:rPr lang="en-US" sz="3200" dirty="0" smtClean="0"/>
              <a:t>A </a:t>
            </a:r>
            <a:r>
              <a:rPr lang="en-US" sz="3200" dirty="0" smtClean="0"/>
              <a:t>–relax</a:t>
            </a:r>
            <a:endParaRPr lang="en-US" sz="3200" dirty="0" smtClean="0"/>
          </a:p>
          <a:p>
            <a:r>
              <a:rPr lang="en-US" sz="3200" dirty="0" smtClean="0"/>
              <a:t>B &amp; C </a:t>
            </a:r>
          </a:p>
          <a:p>
            <a:pPr lvl="1"/>
            <a:r>
              <a:rPr lang="en-US" sz="2800" dirty="0" smtClean="0"/>
              <a:t>draw  a picture of A’s head…detail isn’t important</a:t>
            </a:r>
          </a:p>
          <a:p>
            <a:pPr lvl="1"/>
            <a:r>
              <a:rPr lang="en-US" sz="2800" dirty="0" smtClean="0"/>
              <a:t> you will track </a:t>
            </a:r>
            <a:r>
              <a:rPr lang="en-US" sz="2800" dirty="0" smtClean="0"/>
              <a:t>where A’s eye go </a:t>
            </a:r>
            <a:endParaRPr lang="en-CA" sz="2800" dirty="0"/>
          </a:p>
        </p:txBody>
      </p:sp>
      <p:pic>
        <p:nvPicPr>
          <p:cNvPr id="8194" name="Picture 2" descr="d:\users\lsteele.CESD\AppData\Local\Microsoft\Windows\Temporary Internet Files\Content.IE5\Z2EEZWTC\MC900433823[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9212" y="1981200"/>
            <a:ext cx="4114800" cy="4114800"/>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18504" y="1234439"/>
            <a:ext cx="1555750" cy="205422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21337" y="2743200"/>
            <a:ext cx="1555750" cy="205422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89612" y="4648200"/>
            <a:ext cx="1555750" cy="205422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56812" y="4517071"/>
            <a:ext cx="1555750" cy="205422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56812" y="1219200"/>
            <a:ext cx="1555750" cy="205422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85412" y="2593975"/>
            <a:ext cx="1555750" cy="2054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358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Person A</a:t>
            </a:r>
            <a:endParaRPr lang="en-CA" dirty="0"/>
          </a:p>
        </p:txBody>
      </p:sp>
      <p:sp>
        <p:nvSpPr>
          <p:cNvPr id="6" name="Content Placeholder 5"/>
          <p:cNvSpPr>
            <a:spLocks noGrp="1"/>
          </p:cNvSpPr>
          <p:nvPr>
            <p:ph sz="half" idx="1"/>
          </p:nvPr>
        </p:nvSpPr>
        <p:spPr/>
        <p:txBody>
          <a:bodyPr/>
          <a:lstStyle/>
          <a:p>
            <a:r>
              <a:rPr lang="en-US" sz="3600" dirty="0" smtClean="0"/>
              <a:t>Think about how many light switches are in your house?</a:t>
            </a:r>
            <a:endParaRPr lang="en-CA" sz="3600" dirty="0"/>
          </a:p>
        </p:txBody>
      </p:sp>
      <p:pic>
        <p:nvPicPr>
          <p:cNvPr id="9218" name="Picture 2" descr="d:\users\lsteele.CESD\AppData\Local\Microsoft\Windows\Temporary Internet Files\Content.IE5\SN2G3YIA\MC900391248[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3012" y="1752600"/>
            <a:ext cx="4128737" cy="426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7631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are you looking at?</a:t>
            </a:r>
            <a:endParaRPr lang="en-CA" dirty="0"/>
          </a:p>
        </p:txBody>
      </p:sp>
      <p:sp>
        <p:nvSpPr>
          <p:cNvPr id="3" name="Content Placeholder 2"/>
          <p:cNvSpPr>
            <a:spLocks noGrp="1"/>
          </p:cNvSpPr>
          <p:nvPr>
            <p:ph sz="half" idx="1"/>
          </p:nvPr>
        </p:nvSpPr>
        <p:spPr/>
        <p:txBody>
          <a:bodyPr>
            <a:normAutofit/>
          </a:bodyPr>
          <a:lstStyle/>
          <a:p>
            <a:r>
              <a:rPr lang="en-US" sz="3600" dirty="0" smtClean="0"/>
              <a:t>B </a:t>
            </a:r>
            <a:r>
              <a:rPr lang="en-US" sz="3600" dirty="0" smtClean="0"/>
              <a:t>–relax</a:t>
            </a:r>
            <a:endParaRPr lang="en-US" sz="3600" dirty="0" smtClean="0"/>
          </a:p>
          <a:p>
            <a:r>
              <a:rPr lang="en-US" sz="3600" dirty="0"/>
              <a:t>A</a:t>
            </a:r>
            <a:r>
              <a:rPr lang="en-US" sz="3600" dirty="0" smtClean="0"/>
              <a:t> &amp; C </a:t>
            </a:r>
          </a:p>
          <a:p>
            <a:pPr lvl="1"/>
            <a:r>
              <a:rPr lang="en-US" sz="2800" dirty="0" smtClean="0"/>
              <a:t>draw  a picture of A’s head…detail isn’t important</a:t>
            </a:r>
          </a:p>
          <a:p>
            <a:pPr lvl="1"/>
            <a:r>
              <a:rPr lang="en-US" sz="2800" dirty="0" smtClean="0"/>
              <a:t>track where </a:t>
            </a:r>
            <a:r>
              <a:rPr lang="en-US" sz="2800" dirty="0" smtClean="0"/>
              <a:t>B’s </a:t>
            </a:r>
            <a:r>
              <a:rPr lang="en-US" sz="2800" dirty="0" smtClean="0"/>
              <a:t>eye go </a:t>
            </a:r>
            <a:endParaRPr lang="en-CA" sz="2800" dirty="0"/>
          </a:p>
        </p:txBody>
      </p:sp>
      <p:pic>
        <p:nvPicPr>
          <p:cNvPr id="8194" name="Picture 2" descr="d:\users\lsteele.CESD\AppData\Local\Microsoft\Windows\Temporary Internet Files\Content.IE5\Z2EEZWTC\MC900433823[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9212" y="1981200"/>
            <a:ext cx="4114800" cy="4114800"/>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18504" y="1234439"/>
            <a:ext cx="1555750" cy="205422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21337" y="2743200"/>
            <a:ext cx="1555750" cy="205422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89612" y="4648200"/>
            <a:ext cx="1555750" cy="205422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56812" y="4517071"/>
            <a:ext cx="1555750" cy="205422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56812" y="1219200"/>
            <a:ext cx="1555750" cy="205422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85412" y="2593975"/>
            <a:ext cx="1555750" cy="2054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8640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Person B</a:t>
            </a:r>
            <a:endParaRPr lang="en-CA" dirty="0"/>
          </a:p>
        </p:txBody>
      </p:sp>
      <p:sp>
        <p:nvSpPr>
          <p:cNvPr id="6" name="Content Placeholder 5"/>
          <p:cNvSpPr>
            <a:spLocks noGrp="1"/>
          </p:cNvSpPr>
          <p:nvPr>
            <p:ph sz="half" idx="1"/>
          </p:nvPr>
        </p:nvSpPr>
        <p:spPr/>
        <p:txBody>
          <a:bodyPr/>
          <a:lstStyle/>
          <a:p>
            <a:r>
              <a:rPr lang="en-US" sz="3600" dirty="0" smtClean="0"/>
              <a:t>How many right hand turns did you take to get here today?</a:t>
            </a:r>
            <a:endParaRPr lang="en-CA" sz="3600" dirty="0"/>
          </a:p>
        </p:txBody>
      </p:sp>
      <p:pic>
        <p:nvPicPr>
          <p:cNvPr id="10242" name="Picture 2" descr="d:\users\lsteele.CESD\AppData\Local\Microsoft\Windows\Temporary Internet Files\Content.IE5\0O5G3NBH\MP900390425[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7104" y="1981200"/>
            <a:ext cx="5554766" cy="3962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5124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are you looking at?</a:t>
            </a:r>
            <a:endParaRPr lang="en-CA" dirty="0"/>
          </a:p>
        </p:txBody>
      </p:sp>
      <p:sp>
        <p:nvSpPr>
          <p:cNvPr id="3" name="Content Placeholder 2"/>
          <p:cNvSpPr>
            <a:spLocks noGrp="1"/>
          </p:cNvSpPr>
          <p:nvPr>
            <p:ph sz="half" idx="1"/>
          </p:nvPr>
        </p:nvSpPr>
        <p:spPr/>
        <p:txBody>
          <a:bodyPr>
            <a:normAutofit/>
          </a:bodyPr>
          <a:lstStyle/>
          <a:p>
            <a:r>
              <a:rPr lang="en-US" sz="3600" dirty="0"/>
              <a:t>C</a:t>
            </a:r>
            <a:r>
              <a:rPr lang="en-US" sz="3600" dirty="0" smtClean="0"/>
              <a:t> </a:t>
            </a:r>
            <a:r>
              <a:rPr lang="en-US" sz="3600" dirty="0" smtClean="0"/>
              <a:t>–relax</a:t>
            </a:r>
            <a:endParaRPr lang="en-US" sz="3600" dirty="0" smtClean="0"/>
          </a:p>
          <a:p>
            <a:r>
              <a:rPr lang="en-US" sz="3600" dirty="0"/>
              <a:t>A</a:t>
            </a:r>
            <a:r>
              <a:rPr lang="en-US" sz="3600" dirty="0" smtClean="0"/>
              <a:t> &amp; B</a:t>
            </a:r>
          </a:p>
          <a:p>
            <a:pPr lvl="1"/>
            <a:r>
              <a:rPr lang="en-US" sz="2800" dirty="0" smtClean="0"/>
              <a:t>draw  a picture of A’s head…detail isn’t important</a:t>
            </a:r>
          </a:p>
          <a:p>
            <a:pPr lvl="1"/>
            <a:r>
              <a:rPr lang="en-US" sz="2800" dirty="0" smtClean="0"/>
              <a:t>track where </a:t>
            </a:r>
            <a:r>
              <a:rPr lang="en-US" sz="2800" dirty="0" smtClean="0"/>
              <a:t>C’s </a:t>
            </a:r>
            <a:r>
              <a:rPr lang="en-US" sz="2800" dirty="0" smtClean="0"/>
              <a:t>eye go </a:t>
            </a:r>
            <a:endParaRPr lang="en-CA" sz="2800" dirty="0"/>
          </a:p>
        </p:txBody>
      </p:sp>
      <p:pic>
        <p:nvPicPr>
          <p:cNvPr id="8194" name="Picture 2" descr="d:\users\lsteele.CESD\AppData\Local\Microsoft\Windows\Temporary Internet Files\Content.IE5\Z2EEZWTC\MC900433823[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1612" y="1879242"/>
            <a:ext cx="4114800" cy="4114800"/>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70904" y="1132481"/>
            <a:ext cx="1555750" cy="205422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73737" y="2641242"/>
            <a:ext cx="1555750" cy="205422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2012" y="4546242"/>
            <a:ext cx="1555750" cy="205422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56812" y="4415113"/>
            <a:ext cx="1555750" cy="205422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56812" y="1219200"/>
            <a:ext cx="1555750" cy="205422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85412" y="2542996"/>
            <a:ext cx="1555750" cy="2054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7906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Person C</a:t>
            </a:r>
            <a:endParaRPr lang="en-CA" dirty="0"/>
          </a:p>
        </p:txBody>
      </p:sp>
      <p:sp>
        <p:nvSpPr>
          <p:cNvPr id="6" name="Content Placeholder 5"/>
          <p:cNvSpPr>
            <a:spLocks noGrp="1"/>
          </p:cNvSpPr>
          <p:nvPr>
            <p:ph sz="half" idx="1"/>
          </p:nvPr>
        </p:nvSpPr>
        <p:spPr/>
        <p:txBody>
          <a:bodyPr/>
          <a:lstStyle/>
          <a:p>
            <a:r>
              <a:rPr lang="en-US" sz="3600" dirty="0" smtClean="0"/>
              <a:t>Solve the following problem – no pencil and paper</a:t>
            </a:r>
          </a:p>
          <a:p>
            <a:endParaRPr lang="en-US" sz="3600" dirty="0"/>
          </a:p>
          <a:p>
            <a:r>
              <a:rPr lang="en-US" sz="3600" dirty="0" smtClean="0"/>
              <a:t>35 + 42 – 11 + 4 ÷ 2 =</a:t>
            </a:r>
            <a:endParaRPr lang="en-CA" sz="3600" dirty="0"/>
          </a:p>
        </p:txBody>
      </p:sp>
      <p:pic>
        <p:nvPicPr>
          <p:cNvPr id="11266" name="Picture 2" descr="d:\users\lsteele.CESD\AppData\Local\Microsoft\Windows\Temporary Internet Files\Content.IE5\BYOXPBYM\MP90040099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5012" y="1676400"/>
            <a:ext cx="3886200" cy="4858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7486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Compare your sheets</a:t>
            </a:r>
            <a:endParaRPr lang="en-CA" dirty="0"/>
          </a:p>
        </p:txBody>
      </p:sp>
      <p:sp>
        <p:nvSpPr>
          <p:cNvPr id="6" name="Content Placeholder 5"/>
          <p:cNvSpPr>
            <a:spLocks noGrp="1"/>
          </p:cNvSpPr>
          <p:nvPr>
            <p:ph idx="1"/>
          </p:nvPr>
        </p:nvSpPr>
        <p:spPr/>
        <p:txBody>
          <a:bodyPr/>
          <a:lstStyle/>
          <a:p>
            <a:r>
              <a:rPr lang="en-US" dirty="0" smtClean="0"/>
              <a:t>What did you notice?</a:t>
            </a:r>
            <a:endParaRPr lang="en-CA" dirty="0"/>
          </a:p>
        </p:txBody>
      </p:sp>
      <p:pic>
        <p:nvPicPr>
          <p:cNvPr id="7" name="Picture 2" descr="d:\users\lsteele.CESD\AppData\Local\Microsoft\Windows\Temporary Internet Files\Content.IE5\Z2EEZWTC\MC900433823[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1612" y="1879242"/>
            <a:ext cx="4114800" cy="41148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70904" y="1132481"/>
            <a:ext cx="1555750" cy="205422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73737" y="2641242"/>
            <a:ext cx="1555750" cy="205422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2012" y="4546242"/>
            <a:ext cx="1555750" cy="205422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56812" y="4415113"/>
            <a:ext cx="1555750" cy="205422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56812" y="1219200"/>
            <a:ext cx="1555750" cy="205422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d:\users\lsteele.CESD\AppData\Local\Microsoft\Windows\Temporary Internet Files\Content.IE5\BYOXPBYM\MC9004346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85412" y="2542996"/>
            <a:ext cx="1555750" cy="2054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650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Did you know?</a:t>
            </a:r>
            <a:endParaRPr lang="en-CA"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5812" y="1905000"/>
            <a:ext cx="8229600" cy="4292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0361611" y="1569720"/>
            <a:ext cx="1827213" cy="1421928"/>
          </a:xfrm>
          <a:prstGeom prst="rect">
            <a:avLst/>
          </a:prstGeom>
          <a:noFill/>
        </p:spPr>
        <p:txBody>
          <a:bodyPr wrap="square" rtlCol="0">
            <a:spAutoFit/>
          </a:bodyPr>
          <a:lstStyle/>
          <a:p>
            <a:pPr>
              <a:lnSpc>
                <a:spcPct val="90000"/>
              </a:lnSpc>
            </a:pPr>
            <a:r>
              <a:rPr lang="en-US" sz="2400" dirty="0" smtClean="0"/>
              <a:t>40-60% visual learners</a:t>
            </a:r>
            <a:endParaRPr lang="en-US" sz="2400" dirty="0"/>
          </a:p>
          <a:p>
            <a:pPr>
              <a:lnSpc>
                <a:spcPct val="90000"/>
              </a:lnSpc>
            </a:pPr>
            <a:r>
              <a:rPr lang="en-US" sz="2400" b="1" dirty="0" smtClean="0">
                <a:solidFill>
                  <a:srgbClr val="FFFF00"/>
                </a:solidFill>
              </a:rPr>
              <a:t>3-5 seconds</a:t>
            </a:r>
            <a:endParaRPr lang="en-CA" sz="2400" b="1" dirty="0">
              <a:solidFill>
                <a:srgbClr val="FFFF00"/>
              </a:solidFill>
            </a:endParaRPr>
          </a:p>
        </p:txBody>
      </p:sp>
      <p:sp>
        <p:nvSpPr>
          <p:cNvPr id="9" name="TextBox 8"/>
          <p:cNvSpPr txBox="1"/>
          <p:nvPr/>
        </p:nvSpPr>
        <p:spPr>
          <a:xfrm>
            <a:off x="10361612" y="3505200"/>
            <a:ext cx="1676400" cy="1754326"/>
          </a:xfrm>
          <a:prstGeom prst="rect">
            <a:avLst/>
          </a:prstGeom>
          <a:noFill/>
        </p:spPr>
        <p:txBody>
          <a:bodyPr wrap="square" rtlCol="0">
            <a:spAutoFit/>
          </a:bodyPr>
          <a:lstStyle/>
          <a:p>
            <a:pPr>
              <a:lnSpc>
                <a:spcPct val="90000"/>
              </a:lnSpc>
            </a:pPr>
            <a:r>
              <a:rPr lang="en-US" sz="2400" dirty="0" smtClean="0"/>
              <a:t>10-20% auditory learners</a:t>
            </a:r>
            <a:endParaRPr lang="en-US" sz="2400" dirty="0"/>
          </a:p>
          <a:p>
            <a:pPr>
              <a:lnSpc>
                <a:spcPct val="90000"/>
              </a:lnSpc>
            </a:pPr>
            <a:r>
              <a:rPr lang="en-US" sz="2400" b="1" dirty="0" smtClean="0">
                <a:solidFill>
                  <a:srgbClr val="FFFF00"/>
                </a:solidFill>
              </a:rPr>
              <a:t>1-3 seconds</a:t>
            </a:r>
            <a:endParaRPr lang="en-CA" sz="2400" b="1" dirty="0">
              <a:solidFill>
                <a:srgbClr val="FFFF00"/>
              </a:solidFill>
            </a:endParaRPr>
          </a:p>
        </p:txBody>
      </p:sp>
      <p:sp>
        <p:nvSpPr>
          <p:cNvPr id="10" name="TextBox 9"/>
          <p:cNvSpPr txBox="1"/>
          <p:nvPr/>
        </p:nvSpPr>
        <p:spPr>
          <a:xfrm>
            <a:off x="0" y="4051150"/>
            <a:ext cx="1903412" cy="1421928"/>
          </a:xfrm>
          <a:prstGeom prst="rect">
            <a:avLst/>
          </a:prstGeom>
          <a:noFill/>
        </p:spPr>
        <p:txBody>
          <a:bodyPr wrap="square" rtlCol="0">
            <a:spAutoFit/>
          </a:bodyPr>
          <a:lstStyle/>
          <a:p>
            <a:pPr>
              <a:lnSpc>
                <a:spcPct val="90000"/>
              </a:lnSpc>
            </a:pPr>
            <a:r>
              <a:rPr lang="en-US" sz="2400" dirty="0" smtClean="0"/>
              <a:t>20- 40% Kinesthetic learners</a:t>
            </a:r>
            <a:endParaRPr lang="en-US" sz="2400" dirty="0"/>
          </a:p>
          <a:p>
            <a:pPr>
              <a:lnSpc>
                <a:spcPct val="90000"/>
              </a:lnSpc>
            </a:pPr>
            <a:r>
              <a:rPr lang="en-US" sz="2400" b="1" dirty="0" smtClean="0">
                <a:solidFill>
                  <a:srgbClr val="FFFF00"/>
                </a:solidFill>
              </a:rPr>
              <a:t>6-14 seconds</a:t>
            </a:r>
            <a:endParaRPr lang="en-CA" sz="2400" b="1" dirty="0">
              <a:solidFill>
                <a:srgbClr val="FFFF00"/>
              </a:solidFill>
            </a:endParaRPr>
          </a:p>
        </p:txBody>
      </p:sp>
      <p:sp>
        <p:nvSpPr>
          <p:cNvPr id="3" name="TextBox 2"/>
          <p:cNvSpPr txBox="1"/>
          <p:nvPr/>
        </p:nvSpPr>
        <p:spPr>
          <a:xfrm>
            <a:off x="2894012" y="6548841"/>
            <a:ext cx="5867400" cy="286232"/>
          </a:xfrm>
          <a:prstGeom prst="rect">
            <a:avLst/>
          </a:prstGeom>
          <a:noFill/>
        </p:spPr>
        <p:txBody>
          <a:bodyPr wrap="square" rtlCol="0">
            <a:spAutoFit/>
          </a:bodyPr>
          <a:lstStyle/>
          <a:p>
            <a:pPr>
              <a:lnSpc>
                <a:spcPct val="90000"/>
              </a:lnSpc>
            </a:pPr>
            <a:r>
              <a:rPr lang="en-CA" sz="1400" dirty="0" smtClean="0"/>
              <a:t>Retrieved February 20, 2013 from http</a:t>
            </a:r>
            <a:r>
              <a:rPr lang="en-CA" sz="1400" dirty="0"/>
              <a:t>://www.nlpu.com/Articles/artic14.htm</a:t>
            </a:r>
            <a:endParaRPr lang="en-CA" sz="1400" dirty="0"/>
          </a:p>
        </p:txBody>
      </p:sp>
    </p:spTree>
    <p:extLst>
      <p:ext uri="{BB962C8B-B14F-4D97-AF65-F5344CB8AC3E}">
        <p14:creationId xmlns:p14="http://schemas.microsoft.com/office/powerpoint/2010/main" val="4288368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BACK</a:t>
            </a:r>
            <a:endParaRPr lang="en-CA"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1612" y="2250257"/>
            <a:ext cx="4273262" cy="3119481"/>
          </a:xfrm>
          <a:prstGeom prst="rect">
            <a:avLst/>
          </a:prstGeom>
          <a:no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descr="d:\users\lsteele.CESD\AppData\Local\Microsoft\Windows\Temporary Internet Files\Content.IE5\SN2G3YIA\MC900433165[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2412" y="2250258"/>
            <a:ext cx="4467564" cy="3352800"/>
          </a:xfrm>
          <a:prstGeom prst="rect">
            <a:avLst/>
          </a:prstGeom>
          <a:no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801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 of Pausing</a:t>
            </a:r>
            <a:r>
              <a:rPr lang="en-US" dirty="0" smtClean="0"/>
              <a:t>…</a:t>
            </a:r>
            <a:endParaRPr lang="en-CA" dirty="0"/>
          </a:p>
        </p:txBody>
      </p:sp>
      <p:sp>
        <p:nvSpPr>
          <p:cNvPr id="3" name="Content Placeholder 2"/>
          <p:cNvSpPr>
            <a:spLocks noGrp="1"/>
          </p:cNvSpPr>
          <p:nvPr>
            <p:ph idx="1"/>
          </p:nvPr>
        </p:nvSpPr>
        <p:spPr/>
        <p:txBody>
          <a:bodyPr/>
          <a:lstStyle/>
          <a:p>
            <a:r>
              <a:rPr lang="en-US" sz="3200" dirty="0" smtClean="0"/>
              <a:t>Pausing for 3-5 seconds in classrooms results in:</a:t>
            </a:r>
          </a:p>
          <a:p>
            <a:pPr marL="0" indent="0">
              <a:buNone/>
            </a:pPr>
            <a:endParaRPr lang="en-US" sz="3200" dirty="0" smtClean="0"/>
          </a:p>
          <a:p>
            <a:pPr lvl="1"/>
            <a:r>
              <a:rPr lang="en-US" sz="2800" dirty="0" smtClean="0"/>
              <a:t>Positive changes in affective climate</a:t>
            </a:r>
          </a:p>
          <a:p>
            <a:pPr lvl="1"/>
            <a:r>
              <a:rPr lang="en-US" sz="2800" dirty="0" smtClean="0"/>
              <a:t>Positive changes in the quality of classroom interactions</a:t>
            </a:r>
          </a:p>
          <a:p>
            <a:pPr lvl="1"/>
            <a:r>
              <a:rPr lang="en-US" sz="2800" dirty="0" smtClean="0"/>
              <a:t>An increased level of cognitive functioning</a:t>
            </a:r>
          </a:p>
          <a:p>
            <a:pPr lvl="1"/>
            <a:r>
              <a:rPr lang="en-US" sz="2800" dirty="0" smtClean="0"/>
              <a:t>An increased level in academic achievement; and</a:t>
            </a:r>
          </a:p>
          <a:p>
            <a:pPr lvl="1"/>
            <a:r>
              <a:rPr lang="en-US" sz="2800" dirty="0" smtClean="0"/>
              <a:t>A decreased number of behavior problems</a:t>
            </a:r>
          </a:p>
          <a:p>
            <a:pPr lvl="1"/>
            <a:endParaRPr lang="en-US" dirty="0" smtClean="0"/>
          </a:p>
          <a:p>
            <a:pPr lvl="1"/>
            <a:endParaRPr lang="en-CA" dirty="0"/>
          </a:p>
        </p:txBody>
      </p:sp>
    </p:spTree>
    <p:extLst>
      <p:ext uri="{BB962C8B-B14F-4D97-AF65-F5344CB8AC3E}">
        <p14:creationId xmlns:p14="http://schemas.microsoft.com/office/powerpoint/2010/main" val="4160431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Listening Set Asides</a:t>
            </a:r>
            <a:endParaRPr lang="en-CA" dirty="0"/>
          </a:p>
        </p:txBody>
      </p:sp>
      <p:sp>
        <p:nvSpPr>
          <p:cNvPr id="3" name="Content Placeholder 2"/>
          <p:cNvSpPr>
            <a:spLocks noGrp="1"/>
          </p:cNvSpPr>
          <p:nvPr>
            <p:ph idx="1"/>
          </p:nvPr>
        </p:nvSpPr>
        <p:spPr>
          <a:xfrm>
            <a:off x="1522414" y="1905000"/>
            <a:ext cx="9753598" cy="4267200"/>
          </a:xfrm>
        </p:spPr>
        <p:txBody>
          <a:bodyPr>
            <a:normAutofit lnSpcReduction="10000"/>
          </a:bodyPr>
          <a:lstStyle/>
          <a:p>
            <a:pPr marL="742950" indent="-742950">
              <a:buAutoNum type="arabicPeriod"/>
            </a:pPr>
            <a:r>
              <a:rPr lang="en-US" sz="4000" dirty="0" smtClean="0">
                <a:solidFill>
                  <a:srgbClr val="FFFF00"/>
                </a:solidFill>
              </a:rPr>
              <a:t>Autobiographical</a:t>
            </a:r>
            <a:r>
              <a:rPr lang="en-US" sz="4000" dirty="0" smtClean="0"/>
              <a:t> – telling our own story</a:t>
            </a:r>
          </a:p>
          <a:p>
            <a:pPr marL="742950" indent="-742950">
              <a:buAutoNum type="arabicPeriod"/>
            </a:pPr>
            <a:endParaRPr lang="en-US" sz="4000" dirty="0" smtClean="0"/>
          </a:p>
          <a:p>
            <a:pPr marL="0" indent="0">
              <a:buNone/>
            </a:pPr>
            <a:r>
              <a:rPr lang="en-US" sz="4000" dirty="0" smtClean="0"/>
              <a:t>2.</a:t>
            </a:r>
            <a:r>
              <a:rPr lang="en-US" sz="4000" dirty="0" smtClean="0">
                <a:solidFill>
                  <a:srgbClr val="FFFF00"/>
                </a:solidFill>
              </a:rPr>
              <a:t>Inquisitive</a:t>
            </a:r>
            <a:r>
              <a:rPr lang="en-US" sz="4000" dirty="0" smtClean="0"/>
              <a:t> –sidetracking the conversation with questions about our own curiosity</a:t>
            </a:r>
          </a:p>
          <a:p>
            <a:pPr marL="0" indent="0">
              <a:buNone/>
            </a:pPr>
            <a:endParaRPr lang="en-US" sz="4000" dirty="0" smtClean="0"/>
          </a:p>
          <a:p>
            <a:pPr marL="0" indent="0">
              <a:buNone/>
            </a:pPr>
            <a:r>
              <a:rPr lang="en-US" sz="4000" dirty="0" smtClean="0"/>
              <a:t>3. </a:t>
            </a:r>
            <a:r>
              <a:rPr lang="en-US" sz="4000" dirty="0" smtClean="0">
                <a:solidFill>
                  <a:srgbClr val="FFFF00"/>
                </a:solidFill>
              </a:rPr>
              <a:t>Solution</a:t>
            </a:r>
            <a:r>
              <a:rPr lang="en-US" sz="4000" dirty="0" smtClean="0"/>
              <a:t> – “I know what you should do…”</a:t>
            </a:r>
            <a:endParaRPr lang="en-CA" sz="4000" dirty="0"/>
          </a:p>
        </p:txBody>
      </p:sp>
    </p:spTree>
    <p:extLst>
      <p:ext uri="{BB962C8B-B14F-4D97-AF65-F5344CB8AC3E}">
        <p14:creationId xmlns:p14="http://schemas.microsoft.com/office/powerpoint/2010/main" val="1665309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With your Trio</a:t>
            </a:r>
            <a:endParaRPr lang="en-CA" dirty="0"/>
          </a:p>
        </p:txBody>
      </p:sp>
      <p:sp>
        <p:nvSpPr>
          <p:cNvPr id="3" name="Content Placeholder 2"/>
          <p:cNvSpPr>
            <a:spLocks noGrp="1"/>
          </p:cNvSpPr>
          <p:nvPr>
            <p:ph sz="half" idx="1"/>
          </p:nvPr>
        </p:nvSpPr>
        <p:spPr/>
        <p:txBody>
          <a:bodyPr>
            <a:normAutofit/>
          </a:bodyPr>
          <a:lstStyle/>
          <a:p>
            <a:r>
              <a:rPr lang="en-US" sz="6000" dirty="0" smtClean="0"/>
              <a:t>A  -  B -  C</a:t>
            </a:r>
          </a:p>
          <a:p>
            <a:r>
              <a:rPr lang="en-US" sz="3500" dirty="0" smtClean="0"/>
              <a:t>A-B – sit facing each other</a:t>
            </a:r>
          </a:p>
          <a:p>
            <a:r>
              <a:rPr lang="en-US" sz="3500" dirty="0" smtClean="0"/>
              <a:t>C- note taking</a:t>
            </a:r>
            <a:endParaRPr lang="en-CA" sz="3500" dirty="0"/>
          </a:p>
        </p:txBody>
      </p:sp>
      <p:sp>
        <p:nvSpPr>
          <p:cNvPr id="5" name="Content Placeholder 4"/>
          <p:cNvSpPr>
            <a:spLocks noGrp="1"/>
          </p:cNvSpPr>
          <p:nvPr>
            <p:ph sz="half" idx="2"/>
          </p:nvPr>
        </p:nvSpPr>
        <p:spPr/>
        <p:txBody>
          <a:bodyPr>
            <a:normAutofit/>
          </a:bodyPr>
          <a:lstStyle/>
          <a:p>
            <a:endParaRPr lang="en-CA"/>
          </a:p>
        </p:txBody>
      </p:sp>
      <p:pic>
        <p:nvPicPr>
          <p:cNvPr id="4" name="Picture 2" descr="d:\users\lsteele.CESD\AppData\Local\Microsoft\Windows\Temporary Internet Files\Content.IE5\0O5G3NBH\MP900426647[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2012" y="2133600"/>
            <a:ext cx="5525468" cy="37383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8454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With your trio:</a:t>
            </a:r>
            <a:endParaRPr lang="en-CA" dirty="0"/>
          </a:p>
        </p:txBody>
      </p:sp>
      <p:sp>
        <p:nvSpPr>
          <p:cNvPr id="3" name="Content Placeholder 2"/>
          <p:cNvSpPr>
            <a:spLocks noGrp="1"/>
          </p:cNvSpPr>
          <p:nvPr>
            <p:ph idx="1"/>
          </p:nvPr>
        </p:nvSpPr>
        <p:spPr/>
        <p:txBody>
          <a:bodyPr>
            <a:normAutofit fontScale="92500" lnSpcReduction="10000"/>
          </a:bodyPr>
          <a:lstStyle/>
          <a:p>
            <a:r>
              <a:rPr lang="en-US" sz="4800" dirty="0" smtClean="0"/>
              <a:t>A: </a:t>
            </a:r>
            <a:r>
              <a:rPr lang="en-US" sz="3200" b="1" dirty="0" smtClean="0">
                <a:solidFill>
                  <a:srgbClr val="FFFF00"/>
                </a:solidFill>
              </a:rPr>
              <a:t>Think about your current set of </a:t>
            </a:r>
            <a:r>
              <a:rPr lang="en-US" sz="3200" b="1" dirty="0" smtClean="0">
                <a:solidFill>
                  <a:srgbClr val="FFFF00"/>
                </a:solidFill>
              </a:rPr>
              <a:t>goals (related to literacy, numeracy, engagement…) and </a:t>
            </a:r>
            <a:r>
              <a:rPr lang="en-US" sz="3200" b="1" dirty="0" smtClean="0">
                <a:solidFill>
                  <a:srgbClr val="FFFF00"/>
                </a:solidFill>
              </a:rPr>
              <a:t>describe a </a:t>
            </a:r>
            <a:r>
              <a:rPr lang="en-US" sz="3200" b="1" u="sng" dirty="0" smtClean="0">
                <a:solidFill>
                  <a:srgbClr val="FFFF00"/>
                </a:solidFill>
              </a:rPr>
              <a:t>challenge</a:t>
            </a:r>
            <a:r>
              <a:rPr lang="en-US" sz="3200" b="1" dirty="0" smtClean="0">
                <a:solidFill>
                  <a:srgbClr val="FFFF00"/>
                </a:solidFill>
              </a:rPr>
              <a:t> you have had moving forward.</a:t>
            </a:r>
          </a:p>
          <a:p>
            <a:endParaRPr lang="en-US" sz="3200" dirty="0"/>
          </a:p>
          <a:p>
            <a:r>
              <a:rPr lang="en-US" sz="4800" dirty="0" smtClean="0"/>
              <a:t>B:  </a:t>
            </a:r>
            <a:r>
              <a:rPr lang="en-US" sz="3200" dirty="0" smtClean="0"/>
              <a:t>Ask questions, clarify</a:t>
            </a:r>
          </a:p>
          <a:p>
            <a:pPr marL="0" indent="0">
              <a:buNone/>
            </a:pPr>
            <a:endParaRPr lang="en-US" sz="3200" dirty="0" smtClean="0"/>
          </a:p>
          <a:p>
            <a:r>
              <a:rPr lang="en-US" sz="4800" dirty="0" smtClean="0"/>
              <a:t>C: </a:t>
            </a:r>
            <a:r>
              <a:rPr lang="en-US" sz="3200" dirty="0" smtClean="0"/>
              <a:t>record B’s wait time and questions/responses</a:t>
            </a:r>
            <a:endParaRPr lang="en-CA" sz="3200" dirty="0"/>
          </a:p>
        </p:txBody>
      </p:sp>
    </p:spTree>
    <p:extLst>
      <p:ext uri="{BB962C8B-B14F-4D97-AF65-F5344CB8AC3E}">
        <p14:creationId xmlns:p14="http://schemas.microsoft.com/office/powerpoint/2010/main" val="3140495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With your trio</a:t>
            </a:r>
            <a:r>
              <a:rPr lang="en-US" dirty="0" smtClean="0"/>
              <a:t>: debrief</a:t>
            </a:r>
            <a:endParaRPr lang="en-CA" dirty="0"/>
          </a:p>
        </p:txBody>
      </p:sp>
      <p:sp>
        <p:nvSpPr>
          <p:cNvPr id="3" name="Content Placeholder 2"/>
          <p:cNvSpPr>
            <a:spLocks noGrp="1"/>
          </p:cNvSpPr>
          <p:nvPr>
            <p:ph idx="1"/>
          </p:nvPr>
        </p:nvSpPr>
        <p:spPr/>
        <p:txBody>
          <a:bodyPr/>
          <a:lstStyle/>
          <a:p>
            <a:r>
              <a:rPr lang="en-US" dirty="0" smtClean="0">
                <a:solidFill>
                  <a:srgbClr val="FFFF00"/>
                </a:solidFill>
              </a:rPr>
              <a:t>What</a:t>
            </a:r>
            <a:r>
              <a:rPr lang="en-US" dirty="0" smtClean="0"/>
              <a:t> was the wait time?</a:t>
            </a:r>
          </a:p>
          <a:p>
            <a:r>
              <a:rPr lang="en-US" dirty="0" smtClean="0">
                <a:solidFill>
                  <a:srgbClr val="FFFF00"/>
                </a:solidFill>
              </a:rPr>
              <a:t>When</a:t>
            </a:r>
            <a:r>
              <a:rPr lang="en-US" dirty="0" smtClean="0"/>
              <a:t> was the wait time?  (after a question; after the person responded)</a:t>
            </a:r>
          </a:p>
          <a:p>
            <a:r>
              <a:rPr lang="en-US" dirty="0" smtClean="0">
                <a:solidFill>
                  <a:srgbClr val="FFFF00"/>
                </a:solidFill>
              </a:rPr>
              <a:t>What types of questions/responses </a:t>
            </a:r>
            <a:r>
              <a:rPr lang="en-US" dirty="0" smtClean="0"/>
              <a:t>were given? </a:t>
            </a:r>
            <a:r>
              <a:rPr lang="en-US" dirty="0"/>
              <a:t> </a:t>
            </a:r>
            <a:r>
              <a:rPr lang="en-US" dirty="0" smtClean="0">
                <a:solidFill>
                  <a:srgbClr val="FFFF00"/>
                </a:solidFill>
              </a:rPr>
              <a:t>What happened to the conversation as a result of the questions/responses</a:t>
            </a:r>
            <a:r>
              <a:rPr lang="en-US" dirty="0" smtClean="0"/>
              <a:t>?</a:t>
            </a:r>
          </a:p>
          <a:p>
            <a:pPr lvl="1"/>
            <a:r>
              <a:rPr lang="en-US" dirty="0" smtClean="0"/>
              <a:t>Any autobiographical?</a:t>
            </a:r>
          </a:p>
          <a:p>
            <a:pPr lvl="1"/>
            <a:r>
              <a:rPr lang="en-US" dirty="0" smtClean="0"/>
              <a:t>Inquisitive?</a:t>
            </a:r>
          </a:p>
          <a:p>
            <a:pPr lvl="1"/>
            <a:r>
              <a:rPr lang="en-US" dirty="0" smtClean="0"/>
              <a:t>Solution focused?</a:t>
            </a:r>
          </a:p>
          <a:p>
            <a:pPr lvl="1"/>
            <a:endParaRPr lang="en-CA" dirty="0"/>
          </a:p>
        </p:txBody>
      </p:sp>
    </p:spTree>
    <p:extLst>
      <p:ext uri="{BB962C8B-B14F-4D97-AF65-F5344CB8AC3E}">
        <p14:creationId xmlns:p14="http://schemas.microsoft.com/office/powerpoint/2010/main" val="2401254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With your trio:</a:t>
            </a:r>
            <a:endParaRPr lang="en-CA" dirty="0"/>
          </a:p>
        </p:txBody>
      </p:sp>
      <p:sp>
        <p:nvSpPr>
          <p:cNvPr id="3" name="Content Placeholder 2"/>
          <p:cNvSpPr>
            <a:spLocks noGrp="1"/>
          </p:cNvSpPr>
          <p:nvPr>
            <p:ph idx="1"/>
          </p:nvPr>
        </p:nvSpPr>
        <p:spPr/>
        <p:txBody>
          <a:bodyPr>
            <a:normAutofit fontScale="92500" lnSpcReduction="10000"/>
          </a:bodyPr>
          <a:lstStyle/>
          <a:p>
            <a:r>
              <a:rPr lang="en-US" sz="4800" dirty="0"/>
              <a:t>C</a:t>
            </a:r>
            <a:r>
              <a:rPr lang="en-US" sz="4800" dirty="0" smtClean="0"/>
              <a:t>: </a:t>
            </a:r>
            <a:r>
              <a:rPr lang="en-US" sz="3200" b="1" dirty="0" smtClean="0">
                <a:solidFill>
                  <a:srgbClr val="FF0000"/>
                </a:solidFill>
              </a:rPr>
              <a:t>Think about the learning continuum and something you want to try with a PLC team or your staff. Explain this.</a:t>
            </a:r>
          </a:p>
          <a:p>
            <a:endParaRPr lang="en-US" sz="3200" dirty="0"/>
          </a:p>
          <a:p>
            <a:r>
              <a:rPr lang="en-US" sz="4800" dirty="0" smtClean="0"/>
              <a:t>A:  </a:t>
            </a:r>
            <a:r>
              <a:rPr lang="en-US" sz="3200" dirty="0" smtClean="0"/>
              <a:t>Ask questions, clarify</a:t>
            </a:r>
          </a:p>
          <a:p>
            <a:pPr marL="0" indent="0">
              <a:buNone/>
            </a:pPr>
            <a:endParaRPr lang="en-US" sz="3200" dirty="0" smtClean="0"/>
          </a:p>
          <a:p>
            <a:r>
              <a:rPr lang="en-US" sz="4800" dirty="0"/>
              <a:t>B</a:t>
            </a:r>
            <a:r>
              <a:rPr lang="en-US" sz="4800" dirty="0" smtClean="0"/>
              <a:t>: </a:t>
            </a:r>
            <a:r>
              <a:rPr lang="en-US" sz="3200" dirty="0" smtClean="0"/>
              <a:t>record A’s wait time and questions/responses</a:t>
            </a:r>
            <a:endParaRPr lang="en-CA" sz="3200" dirty="0"/>
          </a:p>
        </p:txBody>
      </p:sp>
    </p:spTree>
    <p:extLst>
      <p:ext uri="{BB962C8B-B14F-4D97-AF65-F5344CB8AC3E}">
        <p14:creationId xmlns:p14="http://schemas.microsoft.com/office/powerpoint/2010/main" val="299847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With your trio</a:t>
            </a:r>
            <a:r>
              <a:rPr lang="en-US" dirty="0" smtClean="0"/>
              <a:t>: debrief</a:t>
            </a:r>
            <a:endParaRPr lang="en-CA" dirty="0"/>
          </a:p>
        </p:txBody>
      </p:sp>
      <p:sp>
        <p:nvSpPr>
          <p:cNvPr id="3" name="Content Placeholder 2"/>
          <p:cNvSpPr>
            <a:spLocks noGrp="1"/>
          </p:cNvSpPr>
          <p:nvPr>
            <p:ph idx="1"/>
          </p:nvPr>
        </p:nvSpPr>
        <p:spPr/>
        <p:txBody>
          <a:bodyPr/>
          <a:lstStyle/>
          <a:p>
            <a:r>
              <a:rPr lang="en-US" dirty="0" smtClean="0">
                <a:solidFill>
                  <a:srgbClr val="FF0000"/>
                </a:solidFill>
              </a:rPr>
              <a:t>What</a:t>
            </a:r>
            <a:r>
              <a:rPr lang="en-US" dirty="0" smtClean="0"/>
              <a:t> was the wait time?</a:t>
            </a:r>
          </a:p>
          <a:p>
            <a:r>
              <a:rPr lang="en-US" dirty="0" smtClean="0">
                <a:solidFill>
                  <a:srgbClr val="FF0000"/>
                </a:solidFill>
              </a:rPr>
              <a:t>When</a:t>
            </a:r>
            <a:r>
              <a:rPr lang="en-US" dirty="0" smtClean="0"/>
              <a:t> was the wait time?  (after a question; after the person responded)</a:t>
            </a:r>
          </a:p>
          <a:p>
            <a:r>
              <a:rPr lang="en-US" dirty="0" smtClean="0">
                <a:solidFill>
                  <a:srgbClr val="FF0000"/>
                </a:solidFill>
              </a:rPr>
              <a:t>What types of questions/responses </a:t>
            </a:r>
            <a:r>
              <a:rPr lang="en-US" dirty="0" smtClean="0"/>
              <a:t>were given? </a:t>
            </a:r>
            <a:r>
              <a:rPr lang="en-US" dirty="0"/>
              <a:t> </a:t>
            </a:r>
            <a:r>
              <a:rPr lang="en-US" dirty="0" smtClean="0">
                <a:solidFill>
                  <a:srgbClr val="FF0000"/>
                </a:solidFill>
              </a:rPr>
              <a:t>What happened to the conversation as a result of the questions/responses?</a:t>
            </a:r>
          </a:p>
          <a:p>
            <a:pPr lvl="1"/>
            <a:r>
              <a:rPr lang="en-US" dirty="0" smtClean="0"/>
              <a:t>Any autobiographical?</a:t>
            </a:r>
          </a:p>
          <a:p>
            <a:pPr lvl="1"/>
            <a:r>
              <a:rPr lang="en-US" dirty="0" smtClean="0"/>
              <a:t>Inquisitive?</a:t>
            </a:r>
          </a:p>
          <a:p>
            <a:pPr lvl="1"/>
            <a:r>
              <a:rPr lang="en-US" dirty="0" smtClean="0"/>
              <a:t>Solution focused?</a:t>
            </a:r>
          </a:p>
          <a:p>
            <a:pPr lvl="1"/>
            <a:endParaRPr lang="en-CA" dirty="0"/>
          </a:p>
        </p:txBody>
      </p:sp>
    </p:spTree>
    <p:extLst>
      <p:ext uri="{BB962C8B-B14F-4D97-AF65-F5344CB8AC3E}">
        <p14:creationId xmlns:p14="http://schemas.microsoft.com/office/powerpoint/2010/main" val="2912733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With your trio:</a:t>
            </a:r>
            <a:endParaRPr lang="en-CA" dirty="0"/>
          </a:p>
        </p:txBody>
      </p:sp>
      <p:sp>
        <p:nvSpPr>
          <p:cNvPr id="3" name="Content Placeholder 2"/>
          <p:cNvSpPr>
            <a:spLocks noGrp="1"/>
          </p:cNvSpPr>
          <p:nvPr>
            <p:ph idx="1"/>
          </p:nvPr>
        </p:nvSpPr>
        <p:spPr/>
        <p:txBody>
          <a:bodyPr>
            <a:normAutofit lnSpcReduction="10000"/>
          </a:bodyPr>
          <a:lstStyle/>
          <a:p>
            <a:r>
              <a:rPr lang="en-US" sz="4800" dirty="0"/>
              <a:t>B</a:t>
            </a:r>
            <a:r>
              <a:rPr lang="en-US" sz="4800" dirty="0" smtClean="0"/>
              <a:t>: </a:t>
            </a:r>
            <a:r>
              <a:rPr lang="en-US" sz="3200" b="1" dirty="0" smtClean="0">
                <a:solidFill>
                  <a:srgbClr val="FF00FF"/>
                </a:solidFill>
              </a:rPr>
              <a:t>Describe the last classroom management challenge you had and what happened.</a:t>
            </a:r>
          </a:p>
          <a:p>
            <a:endParaRPr lang="en-US" sz="3200" dirty="0"/>
          </a:p>
          <a:p>
            <a:r>
              <a:rPr lang="en-US" sz="4800" dirty="0"/>
              <a:t>C</a:t>
            </a:r>
            <a:r>
              <a:rPr lang="en-US" sz="4800" dirty="0" smtClean="0"/>
              <a:t>:  </a:t>
            </a:r>
            <a:r>
              <a:rPr lang="en-US" sz="3200" dirty="0" smtClean="0"/>
              <a:t>Ask questions, clarify</a:t>
            </a:r>
          </a:p>
          <a:p>
            <a:pPr marL="0" indent="0">
              <a:buNone/>
            </a:pPr>
            <a:endParaRPr lang="en-US" sz="3200" dirty="0" smtClean="0"/>
          </a:p>
          <a:p>
            <a:r>
              <a:rPr lang="en-US" sz="4800" dirty="0"/>
              <a:t>A</a:t>
            </a:r>
            <a:r>
              <a:rPr lang="en-US" sz="4800" dirty="0" smtClean="0"/>
              <a:t>: </a:t>
            </a:r>
            <a:r>
              <a:rPr lang="en-US" sz="3200" dirty="0" smtClean="0"/>
              <a:t>record B’s wait time and questions/responses</a:t>
            </a:r>
            <a:endParaRPr lang="en-CA" sz="3200" dirty="0"/>
          </a:p>
        </p:txBody>
      </p:sp>
    </p:spTree>
    <p:extLst>
      <p:ext uri="{BB962C8B-B14F-4D97-AF65-F5344CB8AC3E}">
        <p14:creationId xmlns:p14="http://schemas.microsoft.com/office/powerpoint/2010/main" val="299847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With your trio</a:t>
            </a:r>
            <a:r>
              <a:rPr lang="en-US" dirty="0" smtClean="0"/>
              <a:t>: debrief</a:t>
            </a:r>
            <a:endParaRPr lang="en-CA" dirty="0"/>
          </a:p>
        </p:txBody>
      </p:sp>
      <p:sp>
        <p:nvSpPr>
          <p:cNvPr id="3" name="Content Placeholder 2"/>
          <p:cNvSpPr>
            <a:spLocks noGrp="1"/>
          </p:cNvSpPr>
          <p:nvPr>
            <p:ph idx="1"/>
          </p:nvPr>
        </p:nvSpPr>
        <p:spPr/>
        <p:txBody>
          <a:bodyPr/>
          <a:lstStyle/>
          <a:p>
            <a:r>
              <a:rPr lang="en-US" dirty="0" smtClean="0">
                <a:solidFill>
                  <a:srgbClr val="FF00FF"/>
                </a:solidFill>
              </a:rPr>
              <a:t>What </a:t>
            </a:r>
            <a:r>
              <a:rPr lang="en-US" dirty="0" smtClean="0"/>
              <a:t>was the wait time?</a:t>
            </a:r>
          </a:p>
          <a:p>
            <a:r>
              <a:rPr lang="en-US" dirty="0" smtClean="0">
                <a:solidFill>
                  <a:srgbClr val="FF00FF"/>
                </a:solidFill>
              </a:rPr>
              <a:t>When</a:t>
            </a:r>
            <a:r>
              <a:rPr lang="en-US" dirty="0" smtClean="0"/>
              <a:t> was the wait time?  (after a question; after the person responded)</a:t>
            </a:r>
          </a:p>
          <a:p>
            <a:r>
              <a:rPr lang="en-US" dirty="0" smtClean="0"/>
              <a:t>What </a:t>
            </a:r>
            <a:r>
              <a:rPr lang="en-US" dirty="0" smtClean="0">
                <a:solidFill>
                  <a:srgbClr val="FF00FF"/>
                </a:solidFill>
              </a:rPr>
              <a:t>types of questions/responses </a:t>
            </a:r>
            <a:r>
              <a:rPr lang="en-US" dirty="0" smtClean="0"/>
              <a:t>were given? </a:t>
            </a:r>
            <a:r>
              <a:rPr lang="en-US" dirty="0"/>
              <a:t> </a:t>
            </a:r>
            <a:r>
              <a:rPr lang="en-US" dirty="0" smtClean="0">
                <a:solidFill>
                  <a:srgbClr val="FF00FF"/>
                </a:solidFill>
              </a:rPr>
              <a:t>What happened to the conversation as a result of the questions/responses</a:t>
            </a:r>
            <a:r>
              <a:rPr lang="en-US" dirty="0" smtClean="0"/>
              <a:t>?</a:t>
            </a:r>
          </a:p>
          <a:p>
            <a:pPr lvl="1"/>
            <a:r>
              <a:rPr lang="en-US" dirty="0" smtClean="0"/>
              <a:t>Any autobiographical?</a:t>
            </a:r>
          </a:p>
          <a:p>
            <a:pPr lvl="1"/>
            <a:r>
              <a:rPr lang="en-US" dirty="0" smtClean="0"/>
              <a:t>Inquisitive?</a:t>
            </a:r>
          </a:p>
          <a:p>
            <a:pPr lvl="1"/>
            <a:r>
              <a:rPr lang="en-US" dirty="0" smtClean="0"/>
              <a:t>Solution focused?</a:t>
            </a:r>
          </a:p>
          <a:p>
            <a:pPr lvl="1"/>
            <a:endParaRPr lang="en-CA" dirty="0"/>
          </a:p>
        </p:txBody>
      </p:sp>
    </p:spTree>
    <p:extLst>
      <p:ext uri="{BB962C8B-B14F-4D97-AF65-F5344CB8AC3E}">
        <p14:creationId xmlns:p14="http://schemas.microsoft.com/office/powerpoint/2010/main" val="4007927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Large Group Debrief</a:t>
            </a:r>
            <a:endParaRPr lang="en-C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32038" y="3000375"/>
            <a:ext cx="7524750" cy="2076450"/>
          </a:xfrm>
          <a:prstGeom prst="rect">
            <a:avLst/>
          </a:prstGeom>
        </p:spPr>
      </p:pic>
    </p:spTree>
    <p:extLst>
      <p:ext uri="{BB962C8B-B14F-4D97-AF65-F5344CB8AC3E}">
        <p14:creationId xmlns:p14="http://schemas.microsoft.com/office/powerpoint/2010/main" val="1353490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41412" y="304800"/>
            <a:ext cx="9829800" cy="1020762"/>
          </a:xfrm>
        </p:spPr>
        <p:txBody>
          <a:bodyPr/>
          <a:lstStyle/>
          <a:p>
            <a:r>
              <a:rPr lang="en-US" dirty="0" smtClean="0"/>
              <a:t>Individual School Reflection (10 min.)</a:t>
            </a:r>
            <a:endParaRPr lang="en-CA" dirty="0"/>
          </a:p>
        </p:txBody>
      </p:sp>
      <p:sp>
        <p:nvSpPr>
          <p:cNvPr id="6" name="Content Placeholder 5"/>
          <p:cNvSpPr>
            <a:spLocks noGrp="1"/>
          </p:cNvSpPr>
          <p:nvPr>
            <p:ph idx="1"/>
          </p:nvPr>
        </p:nvSpPr>
        <p:spPr>
          <a:xfrm>
            <a:off x="912812" y="1676400"/>
            <a:ext cx="10820400" cy="4876800"/>
          </a:xfrm>
        </p:spPr>
        <p:txBody>
          <a:bodyPr>
            <a:normAutofit fontScale="92500" lnSpcReduction="20000"/>
          </a:bodyPr>
          <a:lstStyle/>
          <a:p>
            <a:pPr marL="788670" lvl="1" indent="-514350">
              <a:buFont typeface="+mj-lt"/>
              <a:buAutoNum type="arabicPeriod"/>
            </a:pPr>
            <a:r>
              <a:rPr lang="en-CA" sz="3200" dirty="0" smtClean="0"/>
              <a:t>What </a:t>
            </a:r>
            <a:r>
              <a:rPr lang="en-CA" sz="3200" dirty="0"/>
              <a:t>has your staff been </a:t>
            </a:r>
            <a:r>
              <a:rPr lang="en-CA" sz="3200" dirty="0" smtClean="0"/>
              <a:t>learning?</a:t>
            </a:r>
          </a:p>
          <a:p>
            <a:pPr marL="788670" lvl="1" indent="-514350">
              <a:buFont typeface="+mj-lt"/>
              <a:buAutoNum type="arabicPeriod"/>
            </a:pPr>
            <a:endParaRPr lang="en-CA" sz="3200" dirty="0"/>
          </a:p>
          <a:p>
            <a:pPr marL="788670" lvl="1" indent="-514350">
              <a:buFont typeface="+mj-lt"/>
              <a:buAutoNum type="arabicPeriod"/>
            </a:pPr>
            <a:r>
              <a:rPr lang="en-CA" sz="3200" dirty="0" smtClean="0"/>
              <a:t>How </a:t>
            </a:r>
            <a:r>
              <a:rPr lang="en-CA" sz="3200" dirty="0"/>
              <a:t>is </a:t>
            </a:r>
            <a:r>
              <a:rPr lang="en-CA" sz="3200" dirty="0" smtClean="0"/>
              <a:t>what you are learning </a:t>
            </a:r>
            <a:r>
              <a:rPr lang="en-CA" sz="3200" dirty="0"/>
              <a:t>being implemented? (e.g. through </a:t>
            </a:r>
            <a:r>
              <a:rPr lang="en-CA" sz="3200" dirty="0" err="1"/>
              <a:t>plcs</a:t>
            </a:r>
            <a:r>
              <a:rPr lang="en-CA" sz="3200" dirty="0"/>
              <a:t>, classroom observation, </a:t>
            </a:r>
            <a:r>
              <a:rPr lang="en-CA" sz="3200" dirty="0" smtClean="0"/>
              <a:t>modeling…)</a:t>
            </a:r>
          </a:p>
          <a:p>
            <a:pPr marL="788670" lvl="1" indent="-514350">
              <a:buFont typeface="+mj-lt"/>
              <a:buAutoNum type="arabicPeriod"/>
            </a:pPr>
            <a:endParaRPr lang="en-CA" sz="3200" dirty="0"/>
          </a:p>
          <a:p>
            <a:pPr marL="788670" lvl="1" indent="-514350">
              <a:buFont typeface="+mj-lt"/>
              <a:buAutoNum type="arabicPeriod"/>
            </a:pPr>
            <a:r>
              <a:rPr lang="en-CA" sz="3200" dirty="0" smtClean="0"/>
              <a:t>As </a:t>
            </a:r>
            <a:r>
              <a:rPr lang="en-CA" sz="3200" dirty="0"/>
              <a:t>an LST member, how have </a:t>
            </a:r>
            <a:r>
              <a:rPr lang="en-CA" sz="3200" b="1" u="sng" dirty="0">
                <a:solidFill>
                  <a:srgbClr val="FFFF00"/>
                </a:solidFill>
              </a:rPr>
              <a:t>you</a:t>
            </a:r>
            <a:r>
              <a:rPr lang="en-CA" sz="3200" dirty="0"/>
              <a:t> supported your staff learning and implementation</a:t>
            </a:r>
            <a:r>
              <a:rPr lang="en-CA" sz="3200" dirty="0" smtClean="0"/>
              <a:t>?</a:t>
            </a:r>
          </a:p>
          <a:p>
            <a:pPr marL="788670" lvl="1" indent="-514350">
              <a:buFont typeface="+mj-lt"/>
              <a:buAutoNum type="arabicPeriod"/>
            </a:pPr>
            <a:endParaRPr lang="en-CA" sz="3200" dirty="0"/>
          </a:p>
          <a:p>
            <a:pPr marL="788670" lvl="1" indent="-514350">
              <a:buFont typeface="+mj-lt"/>
              <a:buAutoNum type="arabicPeriod"/>
            </a:pPr>
            <a:r>
              <a:rPr lang="en-CA" sz="3200" dirty="0"/>
              <a:t>How is </a:t>
            </a:r>
            <a:r>
              <a:rPr lang="en-CA" sz="3200" b="1" u="sng" dirty="0">
                <a:solidFill>
                  <a:srgbClr val="FFFF00"/>
                </a:solidFill>
              </a:rPr>
              <a:t>Instructional leadership </a:t>
            </a:r>
            <a:r>
              <a:rPr lang="en-CA" sz="3200" dirty="0"/>
              <a:t>supporting your staff learning and implementation</a:t>
            </a:r>
            <a:r>
              <a:rPr lang="en-CA" sz="3200" dirty="0" smtClean="0"/>
              <a:t>?</a:t>
            </a:r>
          </a:p>
          <a:p>
            <a:pPr marL="788670" lvl="1" indent="-514350">
              <a:buFont typeface="+mj-lt"/>
              <a:buAutoNum type="arabicPeriod"/>
            </a:pPr>
            <a:endParaRPr lang="en-CA" sz="3200" dirty="0"/>
          </a:p>
          <a:p>
            <a:pPr marL="788670" lvl="1" indent="-514350">
              <a:buFont typeface="+mj-lt"/>
              <a:buAutoNum type="arabicPeriod"/>
            </a:pPr>
            <a:r>
              <a:rPr lang="en-CA" sz="3200" dirty="0"/>
              <a:t>What are </a:t>
            </a:r>
            <a:r>
              <a:rPr lang="en-CA" sz="3200" b="1" u="sng" dirty="0">
                <a:solidFill>
                  <a:srgbClr val="FFFF00"/>
                </a:solidFill>
              </a:rPr>
              <a:t>you and your LST members </a:t>
            </a:r>
            <a:r>
              <a:rPr lang="en-CA" sz="3200" dirty="0"/>
              <a:t>committing to in the next 30 days?</a:t>
            </a:r>
          </a:p>
          <a:p>
            <a:endParaRPr lang="en-CA" dirty="0"/>
          </a:p>
        </p:txBody>
      </p:sp>
    </p:spTree>
    <p:extLst>
      <p:ext uri="{BB962C8B-B14F-4D97-AF65-F5344CB8AC3E}">
        <p14:creationId xmlns:p14="http://schemas.microsoft.com/office/powerpoint/2010/main" val="983069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smtClean="0">
                <a:solidFill>
                  <a:srgbClr val="FF3300"/>
                </a:solidFill>
              </a:rPr>
              <a:t>5-3-1 Debrief of the morning</a:t>
            </a:r>
            <a:endParaRPr lang="en-CA" b="1" dirty="0">
              <a:solidFill>
                <a:srgbClr val="FF3300"/>
              </a:solidFill>
            </a:endParaRPr>
          </a:p>
        </p:txBody>
      </p:sp>
      <p:sp>
        <p:nvSpPr>
          <p:cNvPr id="6" name="Content Placeholder 5"/>
          <p:cNvSpPr>
            <a:spLocks noGrp="1"/>
          </p:cNvSpPr>
          <p:nvPr>
            <p:ph idx="1"/>
          </p:nvPr>
        </p:nvSpPr>
        <p:spPr/>
        <p:txBody>
          <a:bodyPr>
            <a:normAutofit/>
          </a:bodyPr>
          <a:lstStyle/>
          <a:p>
            <a:r>
              <a:rPr lang="en-US" sz="3200" b="1" dirty="0" smtClean="0">
                <a:solidFill>
                  <a:srgbClr val="FF3300"/>
                </a:solidFill>
              </a:rPr>
              <a:t>5 words </a:t>
            </a:r>
            <a:r>
              <a:rPr lang="en-US" sz="3200" dirty="0" smtClean="0"/>
              <a:t>that stand out for you from this morning’s work (on your own)</a:t>
            </a:r>
          </a:p>
          <a:p>
            <a:r>
              <a:rPr lang="en-US" sz="3200" b="1" dirty="0" smtClean="0">
                <a:solidFill>
                  <a:srgbClr val="FF3300"/>
                </a:solidFill>
              </a:rPr>
              <a:t>3 words </a:t>
            </a:r>
            <a:r>
              <a:rPr lang="en-US" sz="3200" dirty="0" smtClean="0"/>
              <a:t>– choose 3 words to share with your table group</a:t>
            </a:r>
          </a:p>
          <a:p>
            <a:r>
              <a:rPr lang="en-US" sz="3200" b="1" dirty="0" smtClean="0">
                <a:solidFill>
                  <a:srgbClr val="FF3300"/>
                </a:solidFill>
              </a:rPr>
              <a:t>1 word </a:t>
            </a:r>
            <a:r>
              <a:rPr lang="en-US" sz="3200" dirty="0" smtClean="0"/>
              <a:t>– choose one word that captures the essence of this morning for your group.  (share with large group)</a:t>
            </a:r>
            <a:endParaRPr lang="en-CA" sz="3200" dirty="0"/>
          </a:p>
        </p:txBody>
      </p:sp>
    </p:spTree>
    <p:extLst>
      <p:ext uri="{BB962C8B-B14F-4D97-AF65-F5344CB8AC3E}">
        <p14:creationId xmlns:p14="http://schemas.microsoft.com/office/powerpoint/2010/main" val="587388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News N’ Notes</a:t>
            </a:r>
            <a:endParaRPr lang="en-CA" dirty="0"/>
          </a:p>
        </p:txBody>
      </p:sp>
      <p:pic>
        <p:nvPicPr>
          <p:cNvPr id="4" name="Content Placeholder 3" descr="d:\users\lsteele.CESD\AppData\Local\Microsoft\Windows\Temporary Internet Files\Content.IE5\Z2EEZWTC\MC900439350[1].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024544" y="1968731"/>
            <a:ext cx="4139738" cy="4139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7844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LUNCH</a:t>
            </a:r>
            <a:endParaRPr lang="en-CA" dirty="0"/>
          </a:p>
        </p:txBody>
      </p:sp>
      <p:pic>
        <p:nvPicPr>
          <p:cNvPr id="14338" name="Picture 2" descr="d:\users\lsteele.CESD\AppData\Local\Microsoft\Windows\Temporary Internet Files\Content.IE5\SN2G3YIA\MC9002908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07996" y="2493475"/>
            <a:ext cx="2172832" cy="1871050"/>
          </a:xfrm>
          <a:prstGeom prst="rect">
            <a:avLst/>
          </a:prstGeom>
          <a:noFill/>
          <a:extLst>
            <a:ext uri="{909E8E84-426E-40DD-AFC4-6F175D3DCCD1}">
              <a14:hiddenFill xmlns:a14="http://schemas.microsoft.com/office/drawing/2010/main">
                <a:solidFill>
                  <a:srgbClr val="FFFFFF"/>
                </a:solidFill>
              </a14:hiddenFill>
            </a:ext>
          </a:extLst>
        </p:spPr>
      </p:pic>
      <p:pic>
        <p:nvPicPr>
          <p:cNvPr id="14339" name="Picture 3" descr="d:\users\lsteele.CESD\AppData\Local\Microsoft\Windows\Temporary Internet Files\Content.IE5\SN2G3YIA\MC90029080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51212" y="1905000"/>
            <a:ext cx="5486400" cy="4724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6349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Group Discussion (30-40 min)</a:t>
            </a:r>
            <a:endParaRPr lang="en-CA" dirty="0"/>
          </a:p>
        </p:txBody>
      </p:sp>
      <p:sp>
        <p:nvSpPr>
          <p:cNvPr id="3" name="Content Placeholder 2"/>
          <p:cNvSpPr>
            <a:spLocks noGrp="1"/>
          </p:cNvSpPr>
          <p:nvPr>
            <p:ph sz="half" idx="1"/>
          </p:nvPr>
        </p:nvSpPr>
        <p:spPr/>
        <p:txBody>
          <a:bodyPr>
            <a:normAutofit/>
          </a:bodyPr>
          <a:lstStyle/>
          <a:p>
            <a:r>
              <a:rPr lang="en-US" sz="3200" b="1" dirty="0" smtClean="0">
                <a:solidFill>
                  <a:srgbClr val="FFFF00"/>
                </a:solidFill>
              </a:rPr>
              <a:t>Quietest person </a:t>
            </a:r>
            <a:r>
              <a:rPr lang="en-US" sz="3200" dirty="0" smtClean="0"/>
              <a:t>at your table begins with </a:t>
            </a:r>
            <a:r>
              <a:rPr lang="en-US" sz="3200" b="1" dirty="0" smtClean="0">
                <a:solidFill>
                  <a:srgbClr val="FFFF00"/>
                </a:solidFill>
              </a:rPr>
              <a:t>first question</a:t>
            </a:r>
            <a:r>
              <a:rPr lang="en-US" sz="3200" dirty="0" smtClean="0"/>
              <a:t>…</a:t>
            </a:r>
          </a:p>
          <a:p>
            <a:r>
              <a:rPr lang="en-US" sz="3200" dirty="0" smtClean="0"/>
              <a:t>Go around the table</a:t>
            </a:r>
          </a:p>
          <a:p>
            <a:r>
              <a:rPr lang="en-US" sz="3200" dirty="0" smtClean="0"/>
              <a:t>Repeat with second question</a:t>
            </a:r>
            <a:endParaRPr lang="en-CA" sz="3200" dirty="0"/>
          </a:p>
        </p:txBody>
      </p:sp>
      <p:pic>
        <p:nvPicPr>
          <p:cNvPr id="1026" name="Picture 2" descr="d:\users\lsteele.CESD\AppData\Local\Microsoft\Windows\Temporary Internet Files\Content.IE5\BYOXPBYM\MC900432541[1].pn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856411" y="2362200"/>
            <a:ext cx="4208435" cy="3733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4991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Box</a:t>
            </a:r>
            <a:endParaRPr lang="en-CA" dirty="0"/>
          </a:p>
        </p:txBody>
      </p:sp>
      <p:pic>
        <p:nvPicPr>
          <p:cNvPr id="6" name="Picture 3" descr="d:\users\lsteele.CESD\AppData\Local\Microsoft\Windows\Temporary Internet Files\Content.IE5\SN2G3YIA\MC900433165[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9812" y="2219778"/>
            <a:ext cx="4467564" cy="3352800"/>
          </a:xfrm>
          <a:prstGeom prst="rect">
            <a:avLst/>
          </a:prstGeom>
          <a:no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7188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Before we head for break…</a:t>
            </a:r>
            <a:endParaRPr lang="en-CA" dirty="0"/>
          </a:p>
        </p:txBody>
      </p:sp>
      <p:sp>
        <p:nvSpPr>
          <p:cNvPr id="6" name="Content Placeholder 5"/>
          <p:cNvSpPr>
            <a:spLocks noGrp="1"/>
          </p:cNvSpPr>
          <p:nvPr>
            <p:ph sz="half" idx="1"/>
          </p:nvPr>
        </p:nvSpPr>
        <p:spPr/>
        <p:txBody>
          <a:bodyPr>
            <a:normAutofit/>
          </a:bodyPr>
          <a:lstStyle/>
          <a:p>
            <a:pPr marL="0" indent="0">
              <a:buNone/>
            </a:pPr>
            <a:r>
              <a:rPr lang="en-US" sz="3200" b="1" dirty="0" smtClean="0">
                <a:solidFill>
                  <a:srgbClr val="FFFF00"/>
                </a:solidFill>
              </a:rPr>
              <a:t>Most outgoing (non-quiet) person </a:t>
            </a:r>
            <a:r>
              <a:rPr lang="en-US" sz="3200" dirty="0"/>
              <a:t>at your table begins </a:t>
            </a:r>
            <a:r>
              <a:rPr lang="en-US" sz="3200" dirty="0" smtClean="0"/>
              <a:t>…</a:t>
            </a:r>
          </a:p>
          <a:p>
            <a:r>
              <a:rPr lang="en-US" sz="3200" dirty="0" smtClean="0"/>
              <a:t>What for you was the most important point about our work this morning?</a:t>
            </a:r>
            <a:endParaRPr lang="en-CA" sz="3200" dirty="0"/>
          </a:p>
        </p:txBody>
      </p:sp>
      <p:pic>
        <p:nvPicPr>
          <p:cNvPr id="2050" name="Picture 2" descr="d:\users\lsteele.CESD\AppData\Local\Microsoft\Windows\Temporary Internet Files\Content.IE5\Z2EEZWTC\MC90043254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3012" y="1981200"/>
            <a:ext cx="3830538" cy="33985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6886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BREAK – 15 minutes</a:t>
            </a:r>
            <a:endParaRPr lang="en-CA" dirty="0"/>
          </a:p>
        </p:txBody>
      </p:sp>
      <p:pic>
        <p:nvPicPr>
          <p:cNvPr id="2050" name="Picture 2" descr="d:\users\lsteele.CESD\AppData\Local\Microsoft\Windows\Temporary Internet Files\Content.IE5\Z2EEZWTC\MP900402878[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4012" y="1676400"/>
            <a:ext cx="6400800" cy="48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5846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Reconnecting</a:t>
            </a:r>
            <a:endParaRPr lang="en-CA" dirty="0"/>
          </a:p>
        </p:txBody>
      </p:sp>
      <p:pic>
        <p:nvPicPr>
          <p:cNvPr id="4" name="Picture 3" descr="d:\users\lsteele.CESD\AppData\Local\Microsoft\Windows\Temporary Internet Files\Content.IE5\Z2EEZWTC\MC90035896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03612" y="1828800"/>
            <a:ext cx="4648200" cy="4648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6922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ebruary 2013">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CF189FF5CC5B94789D0CAE05AC32C87" ma:contentTypeVersion="0" ma:contentTypeDescription="Create a new document." ma:contentTypeScope="" ma:versionID="7f89eb8d09ed081349d47af1d29d948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C7F28AD-DD98-4531-B4F7-3226D68C9381}">
  <ds:schemaRefs>
    <ds:schemaRef ds:uri="http://schemas.openxmlformats.org/package/2006/metadata/core-properties"/>
    <ds:schemaRef ds:uri="http://schemas.microsoft.com/office/2006/metadata/properties"/>
    <ds:schemaRef ds:uri="http://www.w3.org/XML/1998/namespace"/>
    <ds:schemaRef ds:uri="http://purl.org/dc/elements/1.1/"/>
    <ds:schemaRef ds:uri="http://schemas.microsoft.com/office/2006/documentManagement/types"/>
    <ds:schemaRef ds:uri="http://schemas.microsoft.com/office/infopath/2007/PartnerControls"/>
    <ds:schemaRef ds:uri="http://purl.org/dc/dcmitype/"/>
    <ds:schemaRef ds:uri="http://purl.org/dc/terms/"/>
  </ds:schemaRefs>
</ds:datastoreItem>
</file>

<file path=customXml/itemProps2.xml><?xml version="1.0" encoding="utf-8"?>
<ds:datastoreItem xmlns:ds="http://schemas.openxmlformats.org/officeDocument/2006/customXml" ds:itemID="{3563BB0D-18B5-4594-8781-BD57BBB300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34B9588E-8888-4A98-BCA9-FB7791E0B7A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February 2013</Template>
  <TotalTime>0</TotalTime>
  <Words>1356</Words>
  <Application>Microsoft Office PowerPoint</Application>
  <PresentationFormat>Custom</PresentationFormat>
  <Paragraphs>202</Paragraphs>
  <Slides>42</Slides>
  <Notes>10</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February 2013</vt:lpstr>
      <vt:lpstr>Learning Services LST</vt:lpstr>
      <vt:lpstr>Essential Questions for Today:</vt:lpstr>
      <vt:lpstr>WELCOME BACK</vt:lpstr>
      <vt:lpstr>Individual School Reflection (10 min.)</vt:lpstr>
      <vt:lpstr>Table Group Discussion (30-40 min)</vt:lpstr>
      <vt:lpstr>Question Box</vt:lpstr>
      <vt:lpstr>Before we head for break…</vt:lpstr>
      <vt:lpstr>BREAK – 15 minutes</vt:lpstr>
      <vt:lpstr>Reconnecting</vt:lpstr>
      <vt:lpstr>Instructional Collaboration Continuum</vt:lpstr>
      <vt:lpstr>PowerPoint Presentation</vt:lpstr>
      <vt:lpstr>PowerPoint Presentation</vt:lpstr>
      <vt:lpstr>FINDING YOUR PARTNER</vt:lpstr>
      <vt:lpstr>Continuum of Collaboration  Part 1 of 3</vt:lpstr>
      <vt:lpstr>Analyzing the Process</vt:lpstr>
      <vt:lpstr>Continuum of Collaboration</vt:lpstr>
      <vt:lpstr>Continuum of Collaboration  Part 2 of 3 </vt:lpstr>
      <vt:lpstr>Continuum of Collaboration  Part 3 of 3</vt:lpstr>
      <vt:lpstr>Continuum of Collaboration  Part 3 of 3</vt:lpstr>
      <vt:lpstr>A bit of skill development…</vt:lpstr>
      <vt:lpstr>Finding a new team:</vt:lpstr>
      <vt:lpstr>What are you looking at?</vt:lpstr>
      <vt:lpstr>Person A</vt:lpstr>
      <vt:lpstr>What are you looking at?</vt:lpstr>
      <vt:lpstr>Person B</vt:lpstr>
      <vt:lpstr>What are you looking at?</vt:lpstr>
      <vt:lpstr>Person C</vt:lpstr>
      <vt:lpstr>Compare your sheets</vt:lpstr>
      <vt:lpstr>Did you know?</vt:lpstr>
      <vt:lpstr>Implications of Pausing…</vt:lpstr>
      <vt:lpstr>Listening Set Asides</vt:lpstr>
      <vt:lpstr>With your Trio</vt:lpstr>
      <vt:lpstr>With your trio:</vt:lpstr>
      <vt:lpstr>With your trio: debrief</vt:lpstr>
      <vt:lpstr>With your trio:</vt:lpstr>
      <vt:lpstr>With your trio: debrief</vt:lpstr>
      <vt:lpstr>With your trio:</vt:lpstr>
      <vt:lpstr>With your trio: debrief</vt:lpstr>
      <vt:lpstr>Large Group Debrief</vt:lpstr>
      <vt:lpstr>5-3-1 Debrief of the morning</vt:lpstr>
      <vt:lpstr>News N’ Notes</vt:lpstr>
      <vt:lpstr>LUNCH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2013-02-02T21:24:21Z</dcterms:created>
  <dcterms:modified xsi:type="dcterms:W3CDTF">2013-02-21T18:30:35Z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TC028048469991</vt:lpwstr>
  </property>
  <property fmtid="{D5CDD505-2E9C-101B-9397-08002B2CF9AE}" pid="3" name="ContentTypeId">
    <vt:lpwstr>0x0101001CF189FF5CC5B94789D0CAE05AC32C87</vt:lpwstr>
  </property>
</Properties>
</file>